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3" r:id="rId3"/>
  </p:sldMasterIdLst>
  <p:notesMasterIdLst>
    <p:notesMasterId r:id="rId69"/>
  </p:notesMasterIdLst>
  <p:sldIdLst>
    <p:sldId id="514" r:id="rId4"/>
    <p:sldId id="516" r:id="rId5"/>
    <p:sldId id="515" r:id="rId6"/>
    <p:sldId id="572" r:id="rId7"/>
    <p:sldId id="573" r:id="rId8"/>
    <p:sldId id="574" r:id="rId9"/>
    <p:sldId id="575" r:id="rId10"/>
    <p:sldId id="525" r:id="rId11"/>
    <p:sldId id="526" r:id="rId12"/>
    <p:sldId id="527" r:id="rId13"/>
    <p:sldId id="528" r:id="rId14"/>
    <p:sldId id="529" r:id="rId15"/>
    <p:sldId id="530" r:id="rId16"/>
    <p:sldId id="531" r:id="rId17"/>
    <p:sldId id="577" r:id="rId18"/>
    <p:sldId id="576" r:id="rId19"/>
    <p:sldId id="553" r:id="rId20"/>
    <p:sldId id="552" r:id="rId21"/>
    <p:sldId id="533" r:id="rId22"/>
    <p:sldId id="534" r:id="rId23"/>
    <p:sldId id="535" r:id="rId24"/>
    <p:sldId id="536" r:id="rId25"/>
    <p:sldId id="539" r:id="rId26"/>
    <p:sldId id="540" r:id="rId27"/>
    <p:sldId id="541" r:id="rId28"/>
    <p:sldId id="554" r:id="rId29"/>
    <p:sldId id="555" r:id="rId30"/>
    <p:sldId id="537" r:id="rId31"/>
    <p:sldId id="556" r:id="rId32"/>
    <p:sldId id="538" r:id="rId33"/>
    <p:sldId id="546" r:id="rId34"/>
    <p:sldId id="557" r:id="rId35"/>
    <p:sldId id="582" r:id="rId36"/>
    <p:sldId id="559" r:id="rId37"/>
    <p:sldId id="560" r:id="rId38"/>
    <p:sldId id="561" r:id="rId39"/>
    <p:sldId id="562" r:id="rId40"/>
    <p:sldId id="563" r:id="rId41"/>
    <p:sldId id="564" r:id="rId42"/>
    <p:sldId id="571" r:id="rId43"/>
    <p:sldId id="581" r:id="rId44"/>
    <p:sldId id="584" r:id="rId45"/>
    <p:sldId id="579" r:id="rId46"/>
    <p:sldId id="651" r:id="rId47"/>
    <p:sldId id="827" r:id="rId48"/>
    <p:sldId id="828" r:id="rId49"/>
    <p:sldId id="829" r:id="rId50"/>
    <p:sldId id="830" r:id="rId51"/>
    <p:sldId id="831" r:id="rId52"/>
    <p:sldId id="832" r:id="rId53"/>
    <p:sldId id="836" r:id="rId54"/>
    <p:sldId id="837" r:id="rId55"/>
    <p:sldId id="838" r:id="rId56"/>
    <p:sldId id="839" r:id="rId57"/>
    <p:sldId id="840" r:id="rId58"/>
    <p:sldId id="842" r:id="rId59"/>
    <p:sldId id="843" r:id="rId60"/>
    <p:sldId id="844" r:id="rId61"/>
    <p:sldId id="845" r:id="rId62"/>
    <p:sldId id="846" r:id="rId63"/>
    <p:sldId id="854" r:id="rId64"/>
    <p:sldId id="847" r:id="rId65"/>
    <p:sldId id="848" r:id="rId66"/>
    <p:sldId id="508" r:id="rId67"/>
    <p:sldId id="260" r:id="rId68"/>
  </p:sldIdLst>
  <p:sldSz cx="12192000" cy="6858000"/>
  <p:notesSz cx="6858000" cy="9144000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5pPr>
    <a:lvl6pPr marL="22860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6pPr>
    <a:lvl7pPr marL="27432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7pPr>
    <a:lvl8pPr marL="32004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8pPr>
    <a:lvl9pPr marL="3657600" algn="l" defTabSz="914400" rtl="0" eaLnBrk="1" latinLnBrk="0" hangingPunct="1">
      <a:defRPr sz="1400" kern="1200">
        <a:solidFill>
          <a:srgbClr val="000000"/>
        </a:solidFill>
        <a:latin typeface="Arial" pitchFamily="34" charset="0"/>
        <a:ea typeface="+mn-ea"/>
        <a:cs typeface="Arial" pitchFamily="34" charset="0"/>
        <a:sym typeface="Arial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93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85" autoAdjust="0"/>
    <p:restoredTop sz="97670" autoAdjust="0"/>
  </p:normalViewPr>
  <p:slideViewPr>
    <p:cSldViewPr snapToGrid="0">
      <p:cViewPr varScale="1">
        <p:scale>
          <a:sx n="109" d="100"/>
          <a:sy n="109" d="100"/>
        </p:scale>
        <p:origin x="270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7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3.xml"/><Relationship Id="rId21" Type="http://schemas.openxmlformats.org/officeDocument/2006/relationships/slide" Target="slides/slide18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63" Type="http://schemas.openxmlformats.org/officeDocument/2006/relationships/slide" Target="slides/slide60.xml"/><Relationship Id="rId68" Type="http://schemas.openxmlformats.org/officeDocument/2006/relationships/slide" Target="slides/slide65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slide" Target="slides/slide50.xml"/><Relationship Id="rId58" Type="http://schemas.openxmlformats.org/officeDocument/2006/relationships/slide" Target="slides/slide55.xml"/><Relationship Id="rId66" Type="http://schemas.openxmlformats.org/officeDocument/2006/relationships/slide" Target="slides/slide63.xml"/><Relationship Id="rId5" Type="http://schemas.openxmlformats.org/officeDocument/2006/relationships/slide" Target="slides/slide2.xml"/><Relationship Id="rId61" Type="http://schemas.openxmlformats.org/officeDocument/2006/relationships/slide" Target="slides/slide58.xml"/><Relationship Id="rId19" Type="http://schemas.openxmlformats.org/officeDocument/2006/relationships/slide" Target="slides/slide1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slide" Target="slides/slide53.xml"/><Relationship Id="rId64" Type="http://schemas.openxmlformats.org/officeDocument/2006/relationships/slide" Target="slides/slide61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72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59" Type="http://schemas.openxmlformats.org/officeDocument/2006/relationships/slide" Target="slides/slide56.xml"/><Relationship Id="rId67" Type="http://schemas.openxmlformats.org/officeDocument/2006/relationships/slide" Target="slides/slide64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slide" Target="slides/slide51.xml"/><Relationship Id="rId62" Type="http://schemas.openxmlformats.org/officeDocument/2006/relationships/slide" Target="slides/slide59.xml"/><Relationship Id="rId7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slide" Target="slides/slide54.xml"/><Relationship Id="rId10" Type="http://schemas.openxmlformats.org/officeDocument/2006/relationships/slide" Target="slides/slide7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slide" Target="slides/slide49.xml"/><Relationship Id="rId60" Type="http://schemas.openxmlformats.org/officeDocument/2006/relationships/slide" Target="slides/slide57.xml"/><Relationship Id="rId65" Type="http://schemas.openxmlformats.org/officeDocument/2006/relationships/slide" Target="slides/slide62.xml"/><Relationship Id="rId73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9" Type="http://schemas.openxmlformats.org/officeDocument/2006/relationships/slide" Target="slides/slide36.xml"/><Relationship Id="rId34" Type="http://schemas.openxmlformats.org/officeDocument/2006/relationships/slide" Target="slides/slide31.xml"/><Relationship Id="rId50" Type="http://schemas.openxmlformats.org/officeDocument/2006/relationships/slide" Target="slides/slide47.xml"/><Relationship Id="rId55" Type="http://schemas.openxmlformats.org/officeDocument/2006/relationships/slide" Target="slides/slide52.xml"/><Relationship Id="rId7" Type="http://schemas.openxmlformats.org/officeDocument/2006/relationships/slide" Target="slides/slide4.xml"/><Relationship Id="rId71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Google Shape;3;n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custGeom>
            <a:avLst/>
            <a:gdLst>
              <a:gd name="T0" fmla="*/ 0 w 120000"/>
              <a:gd name="T1" fmla="*/ 0 h 120000"/>
              <a:gd name="T2" fmla="*/ 2147483647 w 120000"/>
              <a:gd name="T3" fmla="*/ 0 h 120000"/>
              <a:gd name="T4" fmla="*/ 2147483647 w 120000"/>
              <a:gd name="T5" fmla="*/ 2147483647 h 120000"/>
              <a:gd name="T6" fmla="*/ 0 w 120000"/>
              <a:gd name="T7" fmla="*/ 2147483647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round/>
            <a:headEnd type="none" w="sm" len="sm"/>
            <a:tailEnd type="none" w="sm" len="sm"/>
          </a:ln>
        </p:spPr>
      </p:sp>
      <p:sp>
        <p:nvSpPr>
          <p:cNvPr id="79875" name="Google Shape;4;n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altLang="pt-BR">
              <a:sym typeface="Arial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L="457200" indent="-2984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1pPr>
    <a:lvl2pPr marL="742950" lvl="1" indent="-28575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2pPr>
    <a:lvl3pPr marL="1143000" lvl="2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3pPr>
    <a:lvl4pPr marL="1600200" lvl="3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4pPr>
    <a:lvl5pPr marL="2057400" lvl="4" indent="-228600" algn="l" rtl="0" eaLnBrk="0" fontAlgn="base" hangingPunct="0">
      <a:spcBef>
        <a:spcPct val="0"/>
      </a:spcBef>
      <a:spcAft>
        <a:spcPct val="0"/>
      </a:spcAft>
      <a:buClr>
        <a:srgbClr val="000000"/>
      </a:buClr>
      <a:buFont typeface="Arial" pitchFamily="34" charset="0"/>
      <a:defRPr sz="1400">
        <a:solidFill>
          <a:srgbClr val="000000"/>
        </a:solidFill>
        <a:latin typeface="Arial"/>
        <a:ea typeface="Arial"/>
        <a:cs typeface="Arial"/>
        <a:sym typeface="Arial" pitchFamily="34" charset="0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Google Shape;24;p1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100"/>
            </a:pPr>
            <a:endParaRPr lang="pt-BR" altLang="pt-BR" sz="1100">
              <a:latin typeface="Arial" pitchFamily="34" charset="0"/>
              <a:cs typeface="Arial" pitchFamily="34" charset="0"/>
            </a:endParaRPr>
          </a:p>
        </p:txBody>
      </p:sp>
      <p:sp>
        <p:nvSpPr>
          <p:cNvPr id="93187" name="Google Shape;25;p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830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933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035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137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240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240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240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342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445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649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421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752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854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0957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059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161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264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366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469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57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1673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523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2185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2493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2697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2902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30051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3107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3209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3312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34147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523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37731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0248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523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92209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488818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4131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354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56355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02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58403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450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60451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834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76835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523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78883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78883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82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78883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930" name="Google Shape;346;gfdd93695b2_0_3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309676800 w 120000"/>
              <a:gd name="T3" fmla="*/ 0 h 120000"/>
              <a:gd name="T4" fmla="*/ 309676800 w 120000"/>
              <a:gd name="T5" fmla="*/ 97983675 h 120000"/>
              <a:gd name="T6" fmla="*/ 0 w 120000"/>
              <a:gd name="T7" fmla="*/ 97983675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headEnd/>
            <a:tailEnd/>
          </a:ln>
        </p:spPr>
      </p:sp>
      <p:sp>
        <p:nvSpPr>
          <p:cNvPr id="380931" name="Google Shape;347;gfdd93695b2_0_3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Google Shape;64;g12d2a5d48c0_0_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153603" name="Google Shape;65;g12d2a5d48c0_0_7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Google Shape;46;p5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SzPts val="1100"/>
            </a:pPr>
            <a:endParaRPr lang="pt-BR" altLang="pt-BR" sz="1100">
              <a:latin typeface="Arial" pitchFamily="34" charset="0"/>
              <a:cs typeface="Arial" pitchFamily="34" charset="0"/>
            </a:endParaRPr>
          </a:p>
        </p:txBody>
      </p:sp>
      <p:sp>
        <p:nvSpPr>
          <p:cNvPr id="154627" name="Google Shape;47;p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5235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6259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Google Shape;57;g12d2a5d48c0_0_9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>
            <a:miter lim="800000"/>
            <a:headEnd/>
            <a:tailEnd/>
          </a:ln>
        </p:spPr>
      </p:sp>
      <p:sp>
        <p:nvSpPr>
          <p:cNvPr id="97283" name="Google Shape;58;g12d2a5d48c0_0_98:notes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pt-BR" altLang="pt-BR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">
  <p:cSld name="Final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body" idx="1"/>
          </p:nvPr>
        </p:nvSpPr>
        <p:spPr>
          <a:xfrm>
            <a:off x="838200" y="3429000"/>
            <a:ext cx="10515600" cy="2752725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100"/>
              <a:buNone/>
              <a:defRPr/>
            </a:lvl1pPr>
            <a:lvl2pPr marL="914400" lvl="1" indent="-228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900"/>
              <a:buNone/>
              <a:defRPr/>
            </a:lvl2pPr>
            <a:lvl3pPr marL="1371600" lvl="2" indent="-228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700"/>
              <a:buNone/>
              <a:defRPr/>
            </a:lvl3pPr>
            <a:lvl4pPr marL="1828800" lvl="3" indent="-228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500"/>
              <a:buNone/>
              <a:defRPr/>
            </a:lvl4pPr>
            <a:lvl5pPr marL="2286000" lvl="4" indent="-22860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3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Título e conteúd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600"/>
          </a:xfrm>
          <a:prstGeom prst="rect">
            <a:avLst/>
          </a:prstGeom>
          <a:noFill/>
          <a:ln>
            <a:noFill/>
          </a:ln>
        </p:spPr>
        <p:txBody>
          <a:bodyPr spcFirstLastPara="1" lIns="91431" tIns="45699" rIns="91431" bIns="45699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lIns="91431" tIns="45699" rIns="91431" bIns="45699">
            <a:normAutofit/>
          </a:bodyPr>
          <a:lstStyle>
            <a:lvl1pPr marL="609585" lvl="0" indent="-423323" algn="l" rtl="0">
              <a:lnSpc>
                <a:spcPct val="90000"/>
              </a:lnSpc>
              <a:spcBef>
                <a:spcPts val="1067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1219170" lvl="1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828754" lvl="2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2438339" lvl="3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3047924" lvl="4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3657509" lvl="5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4267093" lvl="6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4876678" lvl="7" indent="-42332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5486263" lvl="8" indent="-423323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" name="Google Shape;5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spcFirstLastPara="1" wrap="square" lIns="91431" tIns="45699" rIns="91431" bIns="45699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" name="Google Shape;5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spcFirstLastPara="1" wrap="square" lIns="91431" tIns="45699" rIns="91431" bIns="45699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31" tIns="45699" rIns="91431" bIns="45699" numCol="1" anchor="ctr" anchorCtr="0" compatLnSpc="1">
            <a:prstTxWarp prst="textNoShape">
              <a:avLst/>
            </a:prstTxWarp>
            <a:normAutofit/>
          </a:bodyPr>
          <a:lstStyle>
            <a:lvl1pPr algn="r">
              <a:defRPr/>
            </a:lvl1pPr>
          </a:lstStyle>
          <a:p>
            <a:pPr>
              <a:defRPr/>
            </a:pPr>
            <a:fld id="{6C23A11C-6D1C-4CD1-8C21-5AD0ACF87361}" type="slidenum">
              <a:rPr lang="pt-BR" altLang="pt-BR"/>
              <a:pPr>
                <a:defRPr/>
              </a:pPr>
              <a:t>‹nº›</a:t>
            </a:fld>
            <a:endParaRPr lang="pt-BR" alt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095999" y="3686173"/>
            <a:ext cx="5610225" cy="1123950"/>
          </a:xfrm>
          <a:prstGeom prst="rect">
            <a:avLst/>
          </a:prstGeom>
          <a:noFill/>
          <a:ln>
            <a:noFill/>
          </a:ln>
        </p:spPr>
        <p:txBody>
          <a:bodyPr spcFirstLastPara="1" anchor="t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Calibri"/>
              <a:buNone/>
              <a:defRPr sz="3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096000" y="5038724"/>
            <a:ext cx="5610225" cy="1123950"/>
          </a:xfrm>
          <a:prstGeom prst="rect">
            <a:avLst/>
          </a:prstGeom>
          <a:noFill/>
          <a:ln>
            <a:noFill/>
          </a:ln>
        </p:spPr>
        <p:txBody>
          <a:bodyPr spcFirstLastPara="1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body" idx="2"/>
          </p:nvPr>
        </p:nvSpPr>
        <p:spPr>
          <a:xfrm>
            <a:off x="6095999" y="6391275"/>
            <a:ext cx="5610225" cy="371475"/>
          </a:xfrm>
          <a:prstGeom prst="rect">
            <a:avLst/>
          </a:prstGeom>
          <a:noFill/>
          <a:ln>
            <a:noFill/>
          </a:ln>
        </p:spPr>
        <p:txBody>
          <a:bodyPr spcFirstLastPara="1" anchor="ctr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1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6;p1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714750" y="0"/>
            <a:ext cx="7639050" cy="803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pt-BR" altLang="pt-BR">
              <a:sym typeface="Arial" pitchFamily="34" charset="0"/>
            </a:endParaRPr>
          </a:p>
        </p:txBody>
      </p:sp>
      <p:sp>
        <p:nvSpPr>
          <p:cNvPr id="1027" name="Google Shape;7;p1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838200" y="1371600"/>
            <a:ext cx="10515600" cy="4805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00" rIns="91425" bIns="45700" numCol="1" anchor="t" anchorCtr="0" compatLnSpc="1">
            <a:prstTxWarp prst="textNoShape">
              <a:avLst/>
            </a:prstTxWarp>
          </a:bodyPr>
          <a:lstStyle/>
          <a:p>
            <a:pPr lvl="0"/>
            <a:endParaRPr lang="pt-BR" altLang="pt-BR">
              <a:sym typeface="Arial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1pPr>
      <a:lvl2pPr lvl="1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2pPr>
      <a:lvl3pPr lvl="2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3pPr>
      <a:lvl4pPr lvl="3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4pPr>
      <a:lvl5pPr lvl="4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342900" indent="-3429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buChar char="•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1pPr>
      <a:lvl2pPr marL="742950" lvl="1" indent="-28575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buChar char="–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2pPr>
      <a:lvl3pPr marL="1143000" lvl="2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buChar char="•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3pPr>
      <a:lvl4pPr marL="1600200" lvl="3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buChar char="–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4pPr>
      <a:lvl5pPr marL="2057400" lvl="4" indent="-228600" algn="l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Font typeface="Arial" pitchFamily="34" charset="0"/>
        <a:buChar char="»"/>
        <a:defRPr sz="1400">
          <a:solidFill>
            <a:srgbClr val="000000"/>
          </a:solidFill>
          <a:latin typeface="Arial"/>
          <a:ea typeface="Arial"/>
          <a:cs typeface="Arial"/>
          <a:sym typeface="Arial" pitchFamily="34" charset="0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mailto:vanessa.rdsilva@recife.pe.senac.br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mailto:vanessa.rdsilva@recife.pe.senac.br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linkedin.com/public-profile/settings" TargetMode="Externa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4770438" y="3929063"/>
            <a:ext cx="76485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&lt;h1&gt;Lógica da Programação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6615954" y="4619625"/>
            <a:ext cx="505376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3000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&lt;h2&gt;PROA </a:t>
            </a:r>
            <a:r>
              <a:rPr lang="pt-BR" sz="3000" dirty="0" err="1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Senac</a:t>
            </a:r>
            <a:r>
              <a:rPr lang="pt-BR" sz="3000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&lt;/h2&gt;</a:t>
            </a:r>
            <a:endParaRPr lang="pt-BR" sz="3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Imagem 3" descr="https://senaiead.senai.br/sp/files_scorm/7348_2/img/aula-01/20017_MI_LogProg_u01_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26300" y="1311275"/>
            <a:ext cx="44227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tângulo 1"/>
          <p:cNvSpPr/>
          <p:nvPr/>
        </p:nvSpPr>
        <p:spPr>
          <a:xfrm>
            <a:off x="569429" y="1137961"/>
            <a:ext cx="6096000" cy="547842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 ação de abrir uma porta trancada parece simples, mas envolve uma sequência lógica de passos. </a:t>
            </a:r>
          </a:p>
          <a:p>
            <a:pPr algn="just">
              <a:spcAft>
                <a:spcPts val="0"/>
              </a:spcAft>
              <a:defRPr/>
            </a:pPr>
            <a:endParaRPr lang="pt-BR" sz="25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endParaRPr lang="pt-BR" sz="25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Se você tentar girar a maçaneta, antes de destrancar a porta com a chave, o resultado não será o mesmo.</a:t>
            </a:r>
          </a:p>
          <a:p>
            <a:pPr algn="just">
              <a:spcAft>
                <a:spcPts val="0"/>
              </a:spcAft>
              <a:defRPr/>
            </a:pPr>
            <a:endParaRPr lang="pt-BR" sz="25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endParaRPr lang="en-US" sz="25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Podemos citar várias outras situações cotidianas que envolvem raciocínio lógico, como tomar banho, cozinhar e dirigir um carro.</a:t>
            </a:r>
            <a:endParaRPr lang="en-US" sz="25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Imagem 3" descr="https://senaiead.senai.br/sp/files_scorm/7348_2/img/aula-01/20017_MI_LogProg_u01_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26300" y="1311275"/>
            <a:ext cx="44227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tângulo 1"/>
          <p:cNvSpPr/>
          <p:nvPr/>
        </p:nvSpPr>
        <p:spPr>
          <a:xfrm>
            <a:off x="542925" y="2452688"/>
            <a:ext cx="6096000" cy="26781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A lógica de programação surgiu a partir dos princípios da lógica e consiste em uma 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técnica de encadeamento do pensamento 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para atingir um determinado objetivo ou solucionar um problema.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646113" y="1311275"/>
            <a:ext cx="2097087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Então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: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Imagem 3" descr="https://senaiead.senai.br/sp/files_scorm/7348_2/img/aula-01/20017_MI_LogProg_u01_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26300" y="1311275"/>
            <a:ext cx="44227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tângulo 3"/>
          <p:cNvSpPr/>
          <p:nvPr/>
        </p:nvSpPr>
        <p:spPr>
          <a:xfrm>
            <a:off x="646113" y="1311275"/>
            <a:ext cx="2097087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Assim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,</a:t>
            </a:r>
          </a:p>
        </p:txBody>
      </p:sp>
      <p:sp>
        <p:nvSpPr>
          <p:cNvPr id="3" name="Retângulo 2"/>
          <p:cNvSpPr/>
          <p:nvPr/>
        </p:nvSpPr>
        <p:spPr>
          <a:xfrm>
            <a:off x="646113" y="2568575"/>
            <a:ext cx="6096000" cy="19383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895"/>
              </a:spcAft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Podemos dizer que a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lógica é a primeira etapa da programação em si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 Isso quer dizer que, antes de começar a escrever o código,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você deve pensar quais as questões que devem ser resolvidas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estudar quais as soluções possíveis e planejar todas as etapas da solução.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Imagem 3" descr="https://senaiead.senai.br/sp/files_scorm/7348_2/img/aula-01/20017_MI_LogProg_u01_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26300" y="1311275"/>
            <a:ext cx="44227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603" name="Retângulo 4"/>
          <p:cNvSpPr>
            <a:spLocks noChangeArrowheads="1"/>
          </p:cNvSpPr>
          <p:nvPr/>
        </p:nvSpPr>
        <p:spPr bwMode="auto">
          <a:xfrm>
            <a:off x="709613" y="1949450"/>
            <a:ext cx="6096000" cy="40934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Para isso, é necessário utilizar uma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sequência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 lógica, que é um conjunto de passos a serem executados.</a:t>
            </a:r>
          </a:p>
          <a:p>
            <a:pPr algn="just">
              <a:defRPr/>
            </a:pPr>
            <a:endParaRPr lang="pt-BR" sz="2000" dirty="0">
              <a:solidFill>
                <a:schemeClr val="accent1">
                  <a:lumMod val="75000"/>
                </a:schemeClr>
              </a:solidFill>
              <a:ea typeface="Calibri" pitchFamily="34" charset="0"/>
              <a:cs typeface="Times New Roman" pitchFamily="18" charset="0"/>
            </a:endParaRPr>
          </a:p>
          <a:p>
            <a:pPr algn="just">
              <a:defRPr/>
            </a:pPr>
            <a:endParaRPr lang="en-US" sz="2000" dirty="0">
              <a:solidFill>
                <a:schemeClr val="accent1">
                  <a:lumMod val="75000"/>
                </a:schemeClr>
              </a:solidFill>
              <a:ea typeface="Calibri" pitchFamily="34" charset="0"/>
              <a:cs typeface="Times New Roman" pitchFamily="18" charset="0"/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Quando falamos em </a:t>
            </a:r>
            <a:r>
              <a:rPr lang="pt-BR" sz="2000" b="1" dirty="0" err="1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sequência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 lógica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, estamos falando de 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algoritmos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.</a:t>
            </a:r>
          </a:p>
          <a:p>
            <a:pPr algn="just">
              <a:defRPr/>
            </a:pPr>
            <a:endParaRPr lang="en-US" sz="2000" dirty="0">
              <a:solidFill>
                <a:schemeClr val="accent1">
                  <a:lumMod val="75000"/>
                </a:schemeClr>
              </a:solidFill>
              <a:cs typeface="Calibri" pitchFamily="34" charset="0"/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Saiba que uma das ações mais comuns de um(a) programador(a) é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cs typeface="Times New Roman" pitchFamily="18" charset="0"/>
              </a:rPr>
              <a:t>buscar as melhores soluções e encontrar os algoritmos mais adequados para a criação de programas de computadores, soluções e serviços.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12913" y="150813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1470991" y="1642598"/>
            <a:ext cx="9409043" cy="39395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Algoritmo é uma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sequência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 finita de instruções, definidas de maneira clara e sem ambigüidade, de forma que possa ser executada e reproduzida diretamente pelo seu interpretador ou leitor.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O matemático George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Polya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, em seu livro “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How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 to Solve it“ de 1945 (POLYA 1945), propõe um método estruturado para a resolução de problemas baseado em quatro etapas: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1. Entender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2. Planejar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3. Executar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4. Verificar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12913" y="150813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grpSp>
        <p:nvGrpSpPr>
          <p:cNvPr id="5" name="Google Shape;297;p34"/>
          <p:cNvGrpSpPr/>
          <p:nvPr/>
        </p:nvGrpSpPr>
        <p:grpSpPr>
          <a:xfrm>
            <a:off x="1934817" y="1773085"/>
            <a:ext cx="2726700" cy="3482836"/>
            <a:chOff x="0" y="1189989"/>
            <a:chExt cx="2726700" cy="3482836"/>
          </a:xfrm>
        </p:grpSpPr>
        <p:sp>
          <p:nvSpPr>
            <p:cNvPr id="7" name="Google Shape;298;p34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name="adj" fmla="val 50000"/>
              </a:avLst>
            </a:prstGeom>
            <a:solidFill>
              <a:srgbClr val="802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Entender</a:t>
              </a:r>
              <a:endParaRPr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" name="Google Shape;299;p34"/>
            <p:cNvSpPr txBox="1"/>
            <p:nvPr/>
          </p:nvSpPr>
          <p:spPr>
            <a:xfrm>
              <a:off x="410850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pt-BR" sz="1800" dirty="0">
                  <a:solidFill>
                    <a:schemeClr val="accent1">
                      <a:lumMod val="75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Interpretação do enunciado do problema e das questões envolvidas</a:t>
              </a:r>
            </a:p>
            <a:p>
              <a:pPr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</a:pPr>
              <a:endParaRPr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" name="Google Shape;300;p34"/>
          <p:cNvGrpSpPr/>
          <p:nvPr/>
        </p:nvGrpSpPr>
        <p:grpSpPr>
          <a:xfrm>
            <a:off x="4198242" y="1772871"/>
            <a:ext cx="2541300" cy="3483050"/>
            <a:chOff x="2263425" y="1189775"/>
            <a:chExt cx="2541300" cy="3483050"/>
          </a:xfrm>
        </p:grpSpPr>
        <p:sp>
          <p:nvSpPr>
            <p:cNvPr id="10" name="Google Shape;301;p34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Planejar</a:t>
              </a:r>
              <a:endParaRPr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" name="Google Shape;302;p34"/>
            <p:cNvSpPr txBox="1"/>
            <p:nvPr/>
          </p:nvSpPr>
          <p:spPr>
            <a:xfrm>
              <a:off x="2512202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accent1">
                      <a:lumMod val="75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Escolha da linguagem e estruturação da solução</a:t>
              </a:r>
              <a:endParaRPr sz="1800">
                <a:solidFill>
                  <a:schemeClr val="accent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" name="Google Shape;303;p34"/>
          <p:cNvGrpSpPr/>
          <p:nvPr/>
        </p:nvGrpSpPr>
        <p:grpSpPr>
          <a:xfrm>
            <a:off x="6264791" y="1772871"/>
            <a:ext cx="2541300" cy="3483050"/>
            <a:chOff x="4329974" y="1189775"/>
            <a:chExt cx="2541300" cy="3483050"/>
          </a:xfrm>
        </p:grpSpPr>
        <p:sp>
          <p:nvSpPr>
            <p:cNvPr id="13" name="Google Shape;304;p34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B02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Executar</a:t>
              </a:r>
              <a:endParaRPr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" name="Google Shape;305;p34"/>
            <p:cNvSpPr txBox="1"/>
            <p:nvPr/>
          </p:nvSpPr>
          <p:spPr>
            <a:xfrm>
              <a:off x="4613553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accent1">
                      <a:lumMod val="75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Construção do algoritmo.</a:t>
              </a:r>
              <a:endParaRPr sz="1800">
                <a:solidFill>
                  <a:schemeClr val="accent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" name="Google Shape;306;p34"/>
          <p:cNvGrpSpPr/>
          <p:nvPr/>
        </p:nvGrpSpPr>
        <p:grpSpPr>
          <a:xfrm>
            <a:off x="8331556" y="1772871"/>
            <a:ext cx="2541300" cy="3483050"/>
            <a:chOff x="6396739" y="1189775"/>
            <a:chExt cx="2541300" cy="3483050"/>
          </a:xfrm>
        </p:grpSpPr>
        <p:sp>
          <p:nvSpPr>
            <p:cNvPr id="16" name="Google Shape;307;p34"/>
            <p:cNvSpPr/>
            <p:nvPr/>
          </p:nvSpPr>
          <p:spPr>
            <a:xfrm>
              <a:off x="6396739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2000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Verificar</a:t>
              </a:r>
              <a:endParaRPr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" name="Google Shape;308;p34"/>
            <p:cNvSpPr txBox="1"/>
            <p:nvPr/>
          </p:nvSpPr>
          <p:spPr>
            <a:xfrm>
              <a:off x="6714905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800" dirty="0">
                  <a:solidFill>
                    <a:schemeClr val="accent1">
                      <a:lumMod val="75000"/>
                    </a:schemeClr>
                  </a:solidFill>
                  <a:latin typeface="Roboto"/>
                  <a:ea typeface="Roboto"/>
                  <a:cs typeface="Roboto"/>
                  <a:sym typeface="Roboto"/>
                </a:rPr>
                <a:t>Execução de um interpretador ou compilador</a:t>
              </a:r>
              <a:endParaRPr sz="1800">
                <a:solidFill>
                  <a:schemeClr val="accent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12913" y="150813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23900" y="1103313"/>
            <a:ext cx="10744200" cy="1016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O desenvolvimento de qualquer software é realizado por meio dos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algoritmos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, descrevendo uma sequência de passos lógicos necessários para a execução de uma tarefa que consiste em: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631825" y="5621338"/>
            <a:ext cx="11066463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É importante salientar que uma tarefa pode ser composta de várias pequenas ações e cada uma dessas ações tem seu próprio conjunto de instruções ou algoritmo a ser seguido.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l="38297" t="54710" r="41231" b="19565"/>
          <a:stretch>
            <a:fillRect/>
          </a:stretch>
        </p:blipFill>
        <p:spPr bwMode="auto">
          <a:xfrm>
            <a:off x="4161182" y="2040374"/>
            <a:ext cx="4784035" cy="3379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495550" y="242888"/>
            <a:ext cx="9515475" cy="5857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altLang="pt-BR" sz="3200" b="1" dirty="0">
                <a:solidFill>
                  <a:schemeClr val="accent1">
                    <a:lumMod val="75000"/>
                  </a:schemeClr>
                </a:solidFill>
                <a:cs typeface="Calibri" pitchFamily="34" charset="0"/>
                <a:sym typeface="Calibri" pitchFamily="34" charset="0"/>
              </a:rPr>
              <a:t>Vamos colocar as mãos na massa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? &lt;/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h1&gt; 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27651" name="Picture 2" descr="Atitude de Aprendiz: Dinâmica: Com a Mão na Mass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3413" y="2093913"/>
            <a:ext cx="4518025" cy="3381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7652" name="Picture 4" descr="Lets Go Vector Art, Icons, and Graphics for Free Downloa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-2130685">
            <a:off x="787400" y="2411413"/>
            <a:ext cx="4146550" cy="302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746125" y="1771650"/>
            <a:ext cx="10645775" cy="587851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Você precisa criar um algoritmo que, a partir da soma de 3 notas semestrais de um aluno, calcule sua média final para, na 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sequência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, informar se o aluno foi reprovado ou aprovado, considerando as seguintes referências:</a:t>
            </a:r>
          </a:p>
          <a:p>
            <a:pPr>
              <a:defRPr/>
            </a:pP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•	de 7 a 10 – aprovado.</a:t>
            </a:r>
          </a:p>
          <a:p>
            <a:pPr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•	abaixo de 7 – reprovado.</a:t>
            </a:r>
          </a:p>
          <a:p>
            <a:pPr>
              <a:defRPr/>
            </a:pP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Para resolução desse problema, serão necessários dois algoritmos, sendo que cada um resolverá um pequeno problema da situação.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1º Algoritmo: 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Calculará a média do aluno e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2º Algoritmo: 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Verificará a situação final do aluno. </a:t>
            </a:r>
          </a:p>
          <a:p>
            <a:pPr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>
              <a:defRPr/>
            </a:pP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976313" y="93503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&lt;h2&gt;Exemplo Prático 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79425" y="1409700"/>
            <a:ext cx="10645775" cy="9540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&lt;p&gt;</a:t>
            </a:r>
            <a:r>
              <a:rPr lang="pt-BR" sz="2000" b="1" cap="all" dirty="0">
                <a:solidFill>
                  <a:schemeClr val="accent1">
                    <a:lumMod val="75000"/>
                  </a:schemeClr>
                </a:solidFill>
              </a:rPr>
              <a:t>1º ALGORITMO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/p&gt;</a:t>
            </a: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&lt;h2&gt;Resolução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492125" y="2159000"/>
            <a:ext cx="4557713" cy="41862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Calculará a média do aluno. </a:t>
            </a:r>
          </a:p>
          <a:p>
            <a:pPr algn="just">
              <a:defRPr/>
            </a:pPr>
            <a:endParaRPr lang="pt-BR" sz="22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Ele deve possuir como </a:t>
            </a:r>
            <a:r>
              <a:rPr lang="pt-BR" sz="2200" b="1" dirty="0">
                <a:solidFill>
                  <a:schemeClr val="accent1">
                    <a:lumMod val="75000"/>
                  </a:schemeClr>
                </a:solidFill>
              </a:rPr>
              <a:t>entrada as 3 notas </a:t>
            </a: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obtidas durante o semestre. </a:t>
            </a:r>
          </a:p>
          <a:p>
            <a:pPr algn="just">
              <a:defRPr/>
            </a:pPr>
            <a:endParaRPr lang="pt-BR" sz="22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O </a:t>
            </a:r>
            <a:r>
              <a:rPr lang="pt-BR" sz="2200" b="1" dirty="0">
                <a:solidFill>
                  <a:schemeClr val="accent1">
                    <a:lumMod val="75000"/>
                  </a:schemeClr>
                </a:solidFill>
              </a:rPr>
              <a:t>processamento</a:t>
            </a: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 deverá realizar o cálculo da média, somando as notas e dividindo o resultado por 3. </a:t>
            </a:r>
          </a:p>
          <a:p>
            <a:pPr algn="just">
              <a:defRPr/>
            </a:pPr>
            <a:endParaRPr lang="pt-BR" sz="22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Por fim, a </a:t>
            </a:r>
            <a:r>
              <a:rPr lang="pt-BR" sz="2200" b="1" dirty="0">
                <a:solidFill>
                  <a:schemeClr val="accent1">
                    <a:lumMod val="75000"/>
                  </a:schemeClr>
                </a:solidFill>
              </a:rPr>
              <a:t>saída</a:t>
            </a:r>
            <a:r>
              <a:rPr lang="pt-BR" sz="2200" dirty="0">
                <a:solidFill>
                  <a:schemeClr val="accent1">
                    <a:lumMod val="75000"/>
                  </a:schemeClr>
                </a:solidFill>
              </a:rPr>
              <a:t> (ou resultado) será a média obtida pelo 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aluno</a:t>
            </a:r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l="40232" t="46014" r="41842" b="28805"/>
          <a:stretch>
            <a:fillRect/>
          </a:stretch>
        </p:blipFill>
        <p:spPr bwMode="auto">
          <a:xfrm>
            <a:off x="6016487" y="2033003"/>
            <a:ext cx="5194852" cy="41027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/>
          <p:cNvSpPr txBox="1"/>
          <p:nvPr/>
        </p:nvSpPr>
        <p:spPr>
          <a:xfrm>
            <a:off x="1920875" y="2987675"/>
            <a:ext cx="9515475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&lt;h1&gt;O que é a tal Lógica da Programação?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8435" name="Picture 2" descr="Questionando Tudo (@Questionando_) / Твиттер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685338" y="4371975"/>
            <a:ext cx="2082800" cy="208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79425" y="1409700"/>
            <a:ext cx="10645775" cy="9540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&lt;p&gt;</a:t>
            </a:r>
            <a:r>
              <a:rPr lang="pt-BR" sz="2000" b="1" cap="all" dirty="0">
                <a:solidFill>
                  <a:schemeClr val="accent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2</a:t>
            </a:r>
            <a:r>
              <a:rPr lang="pt-BR" sz="2000" b="1" cap="all" dirty="0">
                <a:solidFill>
                  <a:schemeClr val="accent1">
                    <a:lumMod val="50000"/>
                  </a:schemeClr>
                </a:solidFill>
              </a:rPr>
              <a:t>º ALGORITMO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/p&gt;</a:t>
            </a: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&lt;h2&gt;Resolução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450850" y="2444750"/>
            <a:ext cx="5472113" cy="37861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Verificará a situação final do aluno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. </a:t>
            </a:r>
          </a:p>
          <a:p>
            <a:pPr algn="just">
              <a:defRPr/>
            </a:pPr>
            <a:endParaRPr lang="pt-BR" sz="20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Para isso, a entrada deste algoritmo será a média obtida com o primeiro algoritmo. </a:t>
            </a:r>
          </a:p>
          <a:p>
            <a:pPr algn="just">
              <a:defRPr/>
            </a:pPr>
            <a:endParaRPr lang="pt-BR" sz="20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O processamento será a verificação dessa média, para descobrir se foi maior ou igual a 7 ou menor que 7. </a:t>
            </a:r>
          </a:p>
          <a:p>
            <a:pPr algn="just">
              <a:defRPr/>
            </a:pPr>
            <a:endParaRPr lang="pt-BR" sz="20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Com essa verificação, é possível definir a saída deste algoritmo, informando se o aluno foi aprovado ou não.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1750" name="Imagem 9" descr="https://senaiead.senai.br/sp/files_scorm/7348_2/img/aula-01/20017_MI_LogProg_u01_12b-flux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657975" y="2941638"/>
            <a:ext cx="4476750" cy="3322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782638" y="2282825"/>
            <a:ext cx="10821987" cy="2667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A representação dos algoritmos pode ser realizada por</a:t>
            </a: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endParaRPr lang="pt-BR" sz="32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sz="32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meio de:</a:t>
            </a: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endParaRPr lang="pt-BR" sz="32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endParaRPr lang="pt-BR" sz="32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endParaRPr lang="pt-BR" sz="3200" b="1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 marL="457200" indent="-457200">
              <a:lnSpc>
                <a:spcPts val="1800"/>
              </a:lnSpc>
              <a:spcAft>
                <a:spcPts val="0"/>
              </a:spcAft>
              <a:buFont typeface="Courier New" panose="02070309020205020404" pitchFamily="49" charset="0"/>
              <a:buChar char="o"/>
              <a:defRPr/>
            </a:pP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Descrição narrativa;</a:t>
            </a:r>
          </a:p>
          <a:p>
            <a:pPr marL="457200" indent="-457200">
              <a:lnSpc>
                <a:spcPts val="1800"/>
              </a:lnSpc>
              <a:spcAft>
                <a:spcPts val="0"/>
              </a:spcAft>
              <a:buFont typeface="Courier New" panose="02070309020205020404" pitchFamily="49" charset="0"/>
              <a:buChar char="o"/>
              <a:defRPr/>
            </a:pPr>
            <a:endParaRPr lang="pt-BR" sz="3200" b="1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 marL="457200" indent="-457200">
              <a:lnSpc>
                <a:spcPts val="1800"/>
              </a:lnSpc>
              <a:spcAft>
                <a:spcPts val="0"/>
              </a:spcAft>
              <a:buFont typeface="Courier New" panose="02070309020205020404" pitchFamily="49" charset="0"/>
              <a:buChar char="o"/>
              <a:defRPr/>
            </a:pP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Fluxograma;</a:t>
            </a:r>
          </a:p>
          <a:p>
            <a:pPr marL="457200" indent="-457200">
              <a:lnSpc>
                <a:spcPts val="1800"/>
              </a:lnSpc>
              <a:spcAft>
                <a:spcPts val="0"/>
              </a:spcAft>
              <a:buFont typeface="Courier New" panose="02070309020205020404" pitchFamily="49" charset="0"/>
              <a:buChar char="o"/>
              <a:defRPr/>
            </a:pPr>
            <a:endParaRPr lang="pt-BR" sz="3200" b="1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  <a:p>
            <a:pPr marL="457200" indent="-457200">
              <a:lnSpc>
                <a:spcPts val="1800"/>
              </a:lnSpc>
              <a:spcAft>
                <a:spcPts val="0"/>
              </a:spcAft>
              <a:buFont typeface="Courier New" panose="02070309020205020404" pitchFamily="49" charset="0"/>
              <a:buChar char="o"/>
              <a:defRPr/>
            </a:pP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Pseudocódigos</a:t>
            </a:r>
            <a:r>
              <a:rPr lang="pt-BR" sz="32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</a:rPr>
              <a:t>.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+mj-lt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519113" y="1501775"/>
            <a:ext cx="10645775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&lt;p&gt;</a:t>
            </a:r>
            <a:r>
              <a:rPr lang="pt-BR" sz="2000" b="1" cap="all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Descrição NARRATIVA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/p&gt;</a:t>
            </a: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650875" y="2182813"/>
            <a:ext cx="10939463" cy="12461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Utiliza palavras para expressar os algoritmos e, por isso, é exclusivamente usada para fins didáticos. O algoritmo apresentado para fazer café é um exemplo desse tipo de representação.</a:t>
            </a: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endParaRPr lang="en-US" sz="16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O exemplo abaixo mostra o algoritmo do problema sobre notas, </a:t>
            </a: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sz="16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representado por meio da descrição narrativa: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650875" y="4114800"/>
            <a:ext cx="5994400" cy="12461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ts val="1800"/>
              </a:lnSpc>
              <a:spcAft>
                <a:spcPts val="0"/>
              </a:spcAft>
              <a:tabLst>
                <a:tab pos="457200" algn="l"/>
              </a:tabLst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Obter as 3 notas do aluno.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tabLst>
                <a:tab pos="457200" algn="l"/>
              </a:tabLst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Somar as 3 notas.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tabLst>
                <a:tab pos="457200" algn="l"/>
              </a:tabLst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Dividir o resultado por 3.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tabLst>
                <a:tab pos="457200" algn="l"/>
              </a:tabLst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Se a média for maior ou igual a 7 = aluno foi aprovado.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895"/>
              </a:spcAft>
              <a:tabLst>
                <a:tab pos="457200" algn="l"/>
              </a:tabLst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Se a média for menor que 7 = aluno foi reprovado.</a:t>
            </a:r>
            <a:endParaRPr lang="en-US" sz="18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3799" name="Imagem 8" descr="https://senaiead.senai.br/sp/files_scorm/7348_2/img/aula-01/20017_MI_LogProg_u01_00a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475538" y="2647950"/>
            <a:ext cx="3425825" cy="3600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79425" y="1409700"/>
            <a:ext cx="10645775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&lt;p&gt;</a:t>
            </a:r>
            <a:r>
              <a:rPr lang="pt-BR" sz="2000" b="1" cap="all" dirty="0">
                <a:solidFill>
                  <a:schemeClr val="accent1">
                    <a:lumMod val="50000"/>
                  </a:schemeClr>
                </a:solidFill>
                <a:ea typeface="Calibri"/>
                <a:cs typeface="Calibri"/>
                <a:sym typeface="Calibri"/>
              </a:rPr>
              <a:t>FLUXOGRAMA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/p&gt;</a:t>
            </a: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366713" y="2111375"/>
            <a:ext cx="6788150" cy="45243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2400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Fluxograma é um tipo de diagrama ou uma representação gráfica que</a:t>
            </a:r>
          </a:p>
          <a:p>
            <a:pPr algn="just">
              <a:spcAft>
                <a:spcPts val="0"/>
              </a:spcAft>
              <a:defRPr/>
            </a:pP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descreve as diferentes ações a serem realizadas durante a execução de um algoritmo</a:t>
            </a:r>
            <a:r>
              <a:rPr lang="pt-BR" sz="2400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endParaRPr lang="pt-BR" sz="2400" dirty="0">
              <a:solidFill>
                <a:schemeClr val="accent1">
                  <a:lumMod val="50000"/>
                </a:schemeClr>
              </a:solidFill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pt-BR" sz="2400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Ele </a:t>
            </a:r>
            <a:r>
              <a:rPr lang="pt-BR" sz="2400" b="1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auxilia na elaboração do raciocínio lógico </a:t>
            </a:r>
            <a:r>
              <a:rPr lang="pt-BR" sz="2400" dirty="0">
                <a:solidFill>
                  <a:schemeClr val="accent1">
                    <a:lumMod val="50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 ser seguido para a resolução de um problema, mostrando visualmente como o nosso código deve se comportar nas diversas situações e as diferentes saídas que ele terá dentro do nosso programa.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4822" name="Imagem 5" descr="https://senaiead.senai.br/sp/files_scorm/7348_2/img/aula-01/20017_MI_LogProg_u01_00a-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73975" y="2111375"/>
            <a:ext cx="4025900" cy="3971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811213" y="2112963"/>
            <a:ext cx="10793412" cy="17541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tabela a seguir mostra as simbologias mais comuns </a:t>
            </a:r>
          </a:p>
          <a:p>
            <a:pPr algn="just">
              <a:spcAft>
                <a:spcPts val="0"/>
              </a:spcAft>
              <a:defRPr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utilizadas para representação de algoritmos por meio de fluxogramas:</a:t>
            </a:r>
            <a:endParaRPr lang="en-US" sz="36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5845" name="Picture 8" descr="seta | AACelp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988425" y="4752975"/>
            <a:ext cx="2705100" cy="1695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Imagem 8"/>
          <p:cNvPicPr>
            <a:picLocks noChangeAspect="1" noChangeArrowheads="1"/>
          </p:cNvPicPr>
          <p:nvPr/>
        </p:nvPicPr>
        <p:blipFill>
          <a:blip r:embed="rId3"/>
          <a:srcRect l="23581" t="36015" r="23654" b="8707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495550" y="242888"/>
            <a:ext cx="9515475" cy="5857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altLang="pt-BR" sz="3200" b="1" dirty="0">
                <a:solidFill>
                  <a:schemeClr val="accent1">
                    <a:lumMod val="75000"/>
                  </a:schemeClr>
                </a:solidFill>
                <a:cs typeface="Calibri" pitchFamily="34" charset="0"/>
                <a:sym typeface="Calibri" pitchFamily="34" charset="0"/>
              </a:rPr>
              <a:t>Vamos colocar as mãos na massa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? &lt;/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h1&gt; 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37891" name="Picture 2" descr="Atitude de Aprendiz: Dinâmica: Com a Mão na Mass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13413" y="2093913"/>
            <a:ext cx="4518025" cy="3381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7892" name="Picture 4" descr="Lets Go Vector Art, Icons, and Graphics for Free Downloa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 rot="-2130685">
            <a:off x="787400" y="2411413"/>
            <a:ext cx="4146550" cy="302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746125" y="1771650"/>
            <a:ext cx="10645775" cy="563231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Courier New" pitchFamily="49" charset="0"/>
              <a:buChar char="o"/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Utilizar a atividade anterior das médias dos alunos e desenvolver um fluxograma utilizando as representações gráficas.</a:t>
            </a:r>
          </a:p>
          <a:p>
            <a:pPr>
              <a:defRPr/>
            </a:pP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Instruções:</a:t>
            </a:r>
          </a:p>
          <a:p>
            <a:pPr>
              <a:defRPr/>
            </a:pP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 typeface="Courier New" pitchFamily="49" charset="0"/>
              <a:buChar char="o"/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 Apresentação da resolução do exemplo</a:t>
            </a:r>
          </a:p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 prático;</a:t>
            </a:r>
          </a:p>
          <a:p>
            <a:pPr>
              <a:buFont typeface="Courier New" pitchFamily="49" charset="0"/>
              <a:buChar char="o"/>
              <a:defRPr/>
            </a:pP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>
              <a:defRPr/>
            </a:pPr>
            <a:endParaRPr lang="pt-BR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976313" y="93503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&lt;h2&gt;Exemplo Prático 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Retângulo 5"/>
          <p:cNvSpPr/>
          <p:nvPr/>
        </p:nvSpPr>
        <p:spPr>
          <a:xfrm>
            <a:off x="8645059" y="4358248"/>
            <a:ext cx="3174906" cy="20161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00"/>
              </a:lnSpc>
              <a:spcAft>
                <a:spcPts val="595"/>
              </a:spcAft>
              <a:defRPr/>
            </a:pPr>
            <a:r>
              <a:rPr lang="pt-BR" b="1" cap="all" dirty="0">
                <a:solidFill>
                  <a:srgbClr val="F6C20E"/>
                </a:solidFill>
                <a:latin typeface="Roboto"/>
                <a:ea typeface="Times New Roman" panose="02020603050405020304" pitchFamily="18" charset="0"/>
              </a:rPr>
              <a:t>DICA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ts val="1800"/>
              </a:lnSpc>
              <a:spcAft>
                <a:spcPts val="0"/>
              </a:spcAft>
              <a:defRPr/>
            </a:pPr>
            <a:r>
              <a:rPr lang="pt-BR" dirty="0">
                <a:latin typeface="Roboto"/>
                <a:ea typeface="Times New Roman" panose="02020603050405020304" pitchFamily="18" charset="0"/>
              </a:rPr>
              <a:t>Há vários programas gratuitos na internet, com opções online e offline para o desenvolvimento de fluxogramas. Conheça alguns: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u="sng" dirty="0" err="1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LucidChart</a:t>
            </a:r>
            <a:r>
              <a:rPr lang="pt-BR" u="sng" dirty="0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u="sng" dirty="0" err="1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Draw</a:t>
            </a:r>
            <a:r>
              <a:rPr lang="pt-BR" u="sng" dirty="0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pt-BR" u="sng" dirty="0" err="1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io</a:t>
            </a:r>
            <a:endParaRPr lang="pt-BR" u="sng" dirty="0">
              <a:latin typeface="Roboto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ts val="1800"/>
              </a:lnSpc>
              <a:spcAft>
                <a:spcPts val="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200" u="sng" dirty="0" err="1">
                <a:latin typeface="Roboto"/>
                <a:ea typeface="Calibri" panose="020F0502020204030204" pitchFamily="34" charset="0"/>
                <a:cs typeface="Times New Roman" panose="02020603050405020304" pitchFamily="18" charset="0"/>
              </a:rPr>
              <a:t>yEd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309688" y="579438"/>
            <a:ext cx="9012237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227013" y="1912938"/>
            <a:ext cx="4438650" cy="10160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2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 fluxograma a seguir mostra a</a:t>
            </a:r>
          </a:p>
          <a:p>
            <a:pPr>
              <a:spcAft>
                <a:spcPts val="0"/>
              </a:spcAft>
              <a:defRPr/>
            </a:pPr>
            <a:r>
              <a:rPr lang="pt-BR" sz="2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representação do algoritmo do problema</a:t>
            </a:r>
          </a:p>
          <a:p>
            <a:pPr>
              <a:spcAft>
                <a:spcPts val="0"/>
              </a:spcAft>
              <a:defRPr/>
            </a:pPr>
            <a:r>
              <a:rPr lang="pt-BR" sz="20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sobre notas:</a:t>
            </a:r>
            <a:endParaRPr lang="en-US" sz="2000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227013" y="3092450"/>
            <a:ext cx="3440112" cy="30829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defRPr/>
            </a:pP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Perceba que o fluxograma mostra </a:t>
            </a:r>
            <a:r>
              <a:rPr lang="pt-BR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 passo a passo de cada ação</a:t>
            </a: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>
              <a:lnSpc>
                <a:spcPts val="1800"/>
              </a:lnSpc>
              <a:spcAft>
                <a:spcPts val="0"/>
              </a:spcAft>
              <a:defRPr/>
            </a:pPr>
            <a:endParaRPr lang="pt-BR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1800"/>
              </a:lnSpc>
              <a:spcAft>
                <a:spcPts val="0"/>
              </a:spcAft>
              <a:defRPr/>
            </a:pP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Primeiro, solicita-se as 3 notas, utilizando um nome genérico, como notas 1, 2 e 3. Depois, é realizado um processo para calcular a média [média = (nota 1 + nota 2 + nota 3) / 3], cujo resultado fornece a média do aluno.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ts val="1800"/>
              </a:lnSpc>
              <a:spcAft>
                <a:spcPts val="0"/>
              </a:spcAft>
              <a:defRPr/>
            </a:pPr>
            <a:endParaRPr lang="pt-BR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1800"/>
              </a:lnSpc>
              <a:spcAft>
                <a:spcPts val="0"/>
              </a:spcAft>
              <a:defRPr/>
            </a:pPr>
            <a:r>
              <a:rPr lang="pt-BR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Além de calcular a média, o fluxograma também apresentará se o aluno foi reprovado ou aprovado, considerando a média 7 para aprovação.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/>
          <a:srcRect l="33194" t="23053" r="34111" b="16621"/>
          <a:stretch>
            <a:fillRect/>
          </a:stretch>
        </p:blipFill>
        <p:spPr bwMode="auto">
          <a:xfrm>
            <a:off x="5378824" y="1230216"/>
            <a:ext cx="4988858" cy="51753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309688" y="579438"/>
            <a:ext cx="9012237" cy="4000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 l="31574" t="18659" r="33490" b="23189"/>
          <a:stretch>
            <a:fillRect/>
          </a:stretch>
        </p:blipFill>
        <p:spPr bwMode="auto">
          <a:xfrm>
            <a:off x="3710609" y="1079067"/>
            <a:ext cx="5459896" cy="5109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ChangeArrowheads="1"/>
          </p:cNvSpPr>
          <p:nvPr/>
        </p:nvSpPr>
        <p:spPr bwMode="auto">
          <a:xfrm>
            <a:off x="463550" y="1365250"/>
            <a:ext cx="11144250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just">
              <a:defRPr/>
            </a:pP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A l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ó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gica 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é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 o campo de estudo que utiliza princ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í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pios e conhecimentos para se atingir um racioc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í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nio correto.</a:t>
            </a:r>
            <a:endParaRPr lang="pt-BR" sz="36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O fil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ó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sofo </a:t>
            </a:r>
            <a:r>
              <a:rPr lang="pt-BR" sz="3600" b="1" dirty="0" err="1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Copi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 (1978) define l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Calibri" pitchFamily="34" charset="0"/>
                <a:cs typeface="Times New Roman" pitchFamily="18" charset="0"/>
              </a:rPr>
              <a:t>ó</a:t>
            </a:r>
            <a:r>
              <a:rPr lang="pt-BR" sz="3600" b="1" dirty="0">
                <a:solidFill>
                  <a:schemeClr val="accent1">
                    <a:lumMod val="75000"/>
                  </a:schemeClr>
                </a:solidFill>
                <a:latin typeface="Roboto"/>
                <a:cs typeface="Times New Roman" pitchFamily="18" charset="0"/>
              </a:rPr>
              <a:t>gica como:</a:t>
            </a:r>
          </a:p>
          <a:p>
            <a:pPr algn="just">
              <a:defRPr/>
            </a:pPr>
            <a:endParaRPr lang="pt-BR" sz="3600" b="1" dirty="0">
              <a:solidFill>
                <a:schemeClr val="accent1">
                  <a:lumMod val="75000"/>
                </a:schemeClr>
              </a:solidFill>
              <a:latin typeface="Roboto"/>
              <a:cs typeface="Times New Roman" pitchFamily="18" charset="0"/>
            </a:endParaRPr>
          </a:p>
          <a:p>
            <a:pPr>
              <a:defRPr/>
            </a:pP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latin typeface="Roboto"/>
                <a:cs typeface="Calibri" pitchFamily="34" charset="0"/>
              </a:rPr>
              <a:t>“estudo dos m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cs typeface="Calibri" pitchFamily="34" charset="0"/>
              </a:rPr>
              <a:t>é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latin typeface="Roboto"/>
                <a:cs typeface="Calibri" pitchFamily="34" charset="0"/>
              </a:rPr>
              <a:t>todos e princ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cs typeface="Calibri" pitchFamily="34" charset="0"/>
              </a:rPr>
              <a:t>í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latin typeface="Roboto"/>
                <a:cs typeface="Calibri" pitchFamily="34" charset="0"/>
              </a:rPr>
              <a:t>pios usados para distinguir o racioc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cs typeface="Calibri" pitchFamily="34" charset="0"/>
              </a:rPr>
              <a:t>í</a:t>
            </a:r>
            <a:r>
              <a:rPr lang="pt-BR" sz="3600" i="1" dirty="0">
                <a:solidFill>
                  <a:schemeClr val="accent1">
                    <a:lumMod val="75000"/>
                  </a:schemeClr>
                </a:solidFill>
                <a:latin typeface="Roboto"/>
                <a:cs typeface="Calibri" pitchFamily="34" charset="0"/>
              </a:rPr>
              <a:t>nio correto do incorreto” (COPI, 1978)</a:t>
            </a: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044575" y="141288"/>
            <a:ext cx="9515475" cy="554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&lt;h1&gt;Algoritmo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225550" y="889000"/>
            <a:ext cx="8945563" cy="508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&lt;h2&gt;Representação dos Algoritmos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7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7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479425" y="1728788"/>
            <a:ext cx="4054475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&lt;p&gt;</a:t>
            </a:r>
            <a:r>
              <a:rPr lang="pt-BR" sz="2000" b="1" cap="all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Pseudocódigo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pt-BR" sz="28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/p&gt;</a:t>
            </a:r>
            <a:endParaRPr lang="pt-BR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6085" name="Imagem 9" descr="https://senaiead.senai.br/sp/files_scorm/7348_2/img/aula-01/20017_me01-uc01-sa01-d03-pseudocodigos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76888" y="1716088"/>
            <a:ext cx="6913562" cy="468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Retângulo 10"/>
          <p:cNvSpPr/>
          <p:nvPr/>
        </p:nvSpPr>
        <p:spPr>
          <a:xfrm>
            <a:off x="280988" y="2457450"/>
            <a:ext cx="6265862" cy="39395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Roboto"/>
                <a:ea typeface="Times New Roman" panose="02020603050405020304" pitchFamily="18" charset="0"/>
              </a:rPr>
              <a:t>É uma forma de representação de algoritmo semelhante</a:t>
            </a:r>
          </a:p>
          <a:p>
            <a:pPr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Roboto"/>
                <a:ea typeface="Times New Roman" panose="02020603050405020304" pitchFamily="18" charset="0"/>
              </a:rPr>
              <a:t>à linguagem de programação, porém utilizando palavras no idioma escolhido.</a:t>
            </a:r>
          </a:p>
          <a:p>
            <a:pPr>
              <a:spcAft>
                <a:spcPts val="0"/>
              </a:spcAft>
              <a:defRPr/>
            </a:pPr>
            <a:endParaRPr lang="en-US" sz="25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Roboto"/>
                <a:ea typeface="Times New Roman" panose="02020603050405020304" pitchFamily="18" charset="0"/>
              </a:rPr>
              <a:t>O pseudocódigo apresenta 3 etapas: </a:t>
            </a:r>
          </a:p>
          <a:p>
            <a:pPr>
              <a:spcAft>
                <a:spcPts val="0"/>
              </a:spcAft>
              <a:defRPr/>
            </a:pPr>
            <a:endParaRPr lang="pt-BR" sz="2500" dirty="0">
              <a:solidFill>
                <a:schemeClr val="accent1">
                  <a:lumMod val="75000"/>
                </a:schemeClr>
              </a:solidFill>
              <a:latin typeface="Roboto"/>
              <a:ea typeface="Times New Roman" panose="02020603050405020304" pitchFamily="18" charset="0"/>
            </a:endParaRPr>
          </a:p>
          <a:p>
            <a:pPr marL="514350" indent="-514350">
              <a:spcAft>
                <a:spcPts val="0"/>
              </a:spcAft>
              <a:buFontTx/>
              <a:buAutoNum type="arabicPeriod"/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</a:rPr>
              <a:t>Identificação do algoritmo.</a:t>
            </a:r>
          </a:p>
          <a:p>
            <a:pPr marL="514350" indent="-514350">
              <a:spcAft>
                <a:spcPts val="0"/>
              </a:spcAft>
              <a:buFontTx/>
              <a:buAutoNum type="arabicPeriod"/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</a:rPr>
              <a:t>Declaração das variantes. </a:t>
            </a:r>
          </a:p>
          <a:p>
            <a:pPr marL="514350" indent="-514350">
              <a:spcAft>
                <a:spcPts val="0"/>
              </a:spcAft>
              <a:buFontTx/>
              <a:buAutoNum type="arabicPeriod"/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</a:rPr>
              <a:t>Corpo do algoritmo.</a:t>
            </a:r>
            <a:endParaRPr lang="en-US" sz="25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50523" y="260557"/>
            <a:ext cx="9515475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 </a:t>
            </a: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Linguagem de Programação 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433388" y="1809750"/>
            <a:ext cx="6089650" cy="43243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É um método padronizado, formado por um conjunto de regras sintáticas e semânticas, símbolos e códigos que torna possível a execução do </a:t>
            </a:r>
            <a:r>
              <a:rPr lang="pt-BR" sz="25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algoritmo</a:t>
            </a: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Aft>
                <a:spcPts val="0"/>
              </a:spcAft>
              <a:defRPr/>
            </a:pPr>
            <a:endParaRPr lang="en-US" sz="25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pt-BR" sz="2500" dirty="0">
                <a:solidFill>
                  <a:schemeClr val="accent1">
                    <a:lumMod val="75000"/>
                  </a:schemeClr>
                </a:solidFill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É por meio dessa linguagem de programação que o programador se comunica com a máquina, para fazer um site funcionar, desenvolver softwares, aplicativos para sistemas operacionais, jogos etc.</a:t>
            </a:r>
            <a:endParaRPr lang="en-US" sz="2500" dirty="0">
              <a:solidFill>
                <a:schemeClr val="accent1">
                  <a:lumMod val="75000"/>
                </a:schemeClr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9157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23038" y="815975"/>
            <a:ext cx="5402262" cy="631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542925" y="2667281"/>
            <a:ext cx="6721475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defRPr/>
            </a:pPr>
            <a:r>
              <a:rPr lang="pt-BR" sz="2400" dirty="0" err="1">
                <a:solidFill>
                  <a:schemeClr val="accent1">
                    <a:lumMod val="75000"/>
                  </a:schemeClr>
                </a:solidFill>
              </a:rPr>
              <a:t>window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.</a:t>
            </a:r>
            <a:r>
              <a:rPr lang="pt-BR" sz="2400" dirty="0" err="1">
                <a:solidFill>
                  <a:schemeClr val="accent1">
                    <a:lumMod val="75000"/>
                  </a:schemeClr>
                </a:solidFill>
              </a:rPr>
              <a:t>alert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(“Olá, Mundo!”);</a:t>
            </a:r>
          </a:p>
          <a:p>
            <a:pPr algn="just">
              <a:spcAft>
                <a:spcPts val="0"/>
              </a:spcAft>
              <a:defRPr/>
            </a:pPr>
            <a:r>
              <a:rPr lang="pt-BR" sz="2400" dirty="0" err="1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window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.</a:t>
            </a:r>
            <a:r>
              <a:rPr lang="pt-BR" sz="2400" dirty="0" err="1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confirm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(“Gosta de Programar?”);</a:t>
            </a:r>
          </a:p>
          <a:p>
            <a:pPr algn="just">
              <a:spcAft>
                <a:spcPts val="0"/>
              </a:spcAft>
              <a:defRPr/>
            </a:pPr>
            <a:r>
              <a:rPr lang="pt-BR" sz="2400" dirty="0" err="1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window.prompt</a:t>
            </a:r>
            <a:r>
              <a:rPr lang="pt-BR" sz="2400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(“Qual seu nome?”)</a:t>
            </a:r>
          </a:p>
          <a:p>
            <a:pPr algn="just">
              <a:spcAft>
                <a:spcPts val="0"/>
              </a:spcAft>
              <a:defRPr/>
            </a:pPr>
            <a:endParaRPr lang="pt-BR" sz="2400" dirty="0">
              <a:solidFill>
                <a:schemeClr val="accent1">
                  <a:lumMod val="75000"/>
                </a:schemeClr>
              </a:solidFill>
              <a:ea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  <a:hlinkClick r:id="rId3"/>
              </a:rPr>
              <a:t>vanessa.rdsilva@recife.pe.senac.br</a:t>
            </a:r>
            <a:endParaRPr lang="en-US" sz="2400" dirty="0">
              <a:solidFill>
                <a:schemeClr val="accent1">
                  <a:lumMod val="75000"/>
                </a:schemeClr>
              </a:solidFill>
              <a:ea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ea typeface="Times New Roman" panose="02020603050405020304" pitchFamily="18" charset="0"/>
              </a:rPr>
              <a:t>vanessa.rodriguessilva@ufpe.br</a:t>
            </a:r>
            <a:endParaRPr lang="pt-BR" sz="2400" dirty="0">
              <a:solidFill>
                <a:schemeClr val="accent1">
                  <a:lumMod val="75000"/>
                </a:schemeClr>
              </a:solidFill>
              <a:ea typeface="Times New Roman" panose="02020603050405020304" pitchFamily="18" charset="0"/>
            </a:endParaRPr>
          </a:p>
        </p:txBody>
      </p:sp>
      <p:pic>
        <p:nvPicPr>
          <p:cNvPr id="51204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727825" y="695325"/>
            <a:ext cx="5402263" cy="631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CaixaDeTexto 4"/>
          <p:cNvSpPr txBox="1"/>
          <p:nvPr/>
        </p:nvSpPr>
        <p:spPr>
          <a:xfrm>
            <a:off x="2250523" y="260557"/>
            <a:ext cx="9515475" cy="584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 </a:t>
            </a:r>
            <a:r>
              <a:rPr lang="pt-BR" sz="32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Primeiros Comandos JS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530087" y="1950453"/>
            <a:ext cx="6970643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O principal objetivo dos algoritmos computacionais é a manipulação de dados para gerar informações, as quais podem ser especificadas pelo usuário ou geradas ao longo da execução do algoritmo. </a:t>
            </a:r>
          </a:p>
          <a:p>
            <a:pPr lv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lv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Para a manipulação de informações nos algoritmos, é necessária a utilização de técnicas de programação.</a:t>
            </a:r>
          </a:p>
          <a:p>
            <a:pPr lvl="0" algn="just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De acordo com o tipo de informação que queremos armazenar ou manipular, é necessário especificar o tipo que será a  variável. Esse conceito é conhecido como tipo de dados</a:t>
            </a:r>
            <a:r>
              <a:rPr lang="pt-BR" sz="1800" dirty="0"/>
              <a:t>.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3"/>
          <a:srcRect l="50011" t="55254" r="27277" b="17572"/>
          <a:stretch>
            <a:fillRect/>
          </a:stretch>
        </p:blipFill>
        <p:spPr bwMode="auto">
          <a:xfrm>
            <a:off x="5949950" y="5181600"/>
            <a:ext cx="2187575" cy="147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3252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04175" y="1200150"/>
            <a:ext cx="4187825" cy="489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596900" y="863600"/>
            <a:ext cx="7486650" cy="406265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endParaRPr lang="pt-BR" sz="23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endParaRPr lang="pt-BR" sz="23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300" dirty="0">
                <a:solidFill>
                  <a:schemeClr val="accent1">
                    <a:lumMod val="75000"/>
                  </a:schemeClr>
                </a:solidFill>
              </a:rPr>
              <a:t>Técnicas de programação são conceitos, recursos e boas práticas para o desenvolvimento de programas de computadores.</a:t>
            </a:r>
          </a:p>
          <a:p>
            <a:pPr algn="just">
              <a:defRPr/>
            </a:pPr>
            <a:endParaRPr lang="pt-BR" sz="23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2300" dirty="0">
                <a:solidFill>
                  <a:schemeClr val="accent1">
                    <a:lumMod val="75000"/>
                  </a:schemeClr>
                </a:solidFill>
              </a:rPr>
              <a:t>Com as técnicas de programação, como sintaxe e recursos específicos ou comuns entre as linguagens de programação, podemos criar as soluções para os nossos projetos, produtos e/ou serviços.</a:t>
            </a:r>
          </a:p>
          <a:p>
            <a:pPr>
              <a:defRPr/>
            </a:pPr>
            <a:br>
              <a:rPr lang="pt-BR" dirty="0"/>
            </a:br>
            <a:endParaRPr lang="pt-BR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4275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04175" y="1200150"/>
            <a:ext cx="4187825" cy="489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tângulo 5"/>
          <p:cNvSpPr/>
          <p:nvPr/>
        </p:nvSpPr>
        <p:spPr>
          <a:xfrm>
            <a:off x="901700" y="1708150"/>
            <a:ext cx="6983413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Courier New" pitchFamily="49" charset="0"/>
              <a:buChar char="o"/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As técnicas de programação que abordaremos agora são:</a:t>
            </a:r>
          </a:p>
          <a:p>
            <a:pPr>
              <a:defRPr/>
            </a:pPr>
            <a:endParaRPr lang="pt-BR" sz="24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• Tipos de Dados;</a:t>
            </a: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• Variáveis e Constantes;</a:t>
            </a: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• Estrutura de decisão;</a:t>
            </a: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• Estrutura de repetição;</a:t>
            </a:r>
          </a:p>
          <a:p>
            <a:pPr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• Operadores</a:t>
            </a:r>
          </a:p>
        </p:txBody>
      </p:sp>
      <p:pic>
        <p:nvPicPr>
          <p:cNvPr id="54277" name="Picture 2"/>
          <p:cNvPicPr>
            <a:picLocks noChangeAspect="1" noChangeArrowheads="1"/>
          </p:cNvPicPr>
          <p:nvPr/>
        </p:nvPicPr>
        <p:blipFill>
          <a:blip r:embed="rId4"/>
          <a:srcRect l="50011" t="55254" r="27277" b="17572"/>
          <a:stretch>
            <a:fillRect/>
          </a:stretch>
        </p:blipFill>
        <p:spPr bwMode="auto">
          <a:xfrm>
            <a:off x="5949950" y="5181600"/>
            <a:ext cx="2187575" cy="147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529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04175" y="1200150"/>
            <a:ext cx="4187825" cy="489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tângulo 5"/>
          <p:cNvSpPr/>
          <p:nvPr/>
        </p:nvSpPr>
        <p:spPr>
          <a:xfrm>
            <a:off x="808038" y="2940050"/>
            <a:ext cx="6985000" cy="157003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buFont typeface="Courier New" pitchFamily="49" charset="0"/>
              <a:buChar char="o"/>
              <a:defRPr/>
            </a:pPr>
            <a:r>
              <a:rPr lang="pt-BR" sz="2400" dirty="0">
                <a:solidFill>
                  <a:schemeClr val="accent1">
                    <a:lumMod val="75000"/>
                  </a:schemeClr>
                </a:solidFill>
              </a:rPr>
              <a:t>Os dados são todas as informações relevantes para a programação que devem ser armazenadas, pois serão usadas durante a execução do algoritmo ou programa.</a:t>
            </a:r>
          </a:p>
        </p:txBody>
      </p:sp>
      <p:pic>
        <p:nvPicPr>
          <p:cNvPr id="55301" name="Picture 2"/>
          <p:cNvPicPr>
            <a:picLocks noChangeAspect="1" noChangeArrowheads="1"/>
          </p:cNvPicPr>
          <p:nvPr/>
        </p:nvPicPr>
        <p:blipFill>
          <a:blip r:embed="rId4"/>
          <a:srcRect l="50011" t="55254" r="27277" b="17572"/>
          <a:stretch>
            <a:fillRect/>
          </a:stretch>
        </p:blipFill>
        <p:spPr bwMode="auto">
          <a:xfrm>
            <a:off x="5949950" y="5181600"/>
            <a:ext cx="2187575" cy="147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3968750" y="1379538"/>
            <a:ext cx="3357563" cy="4000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&lt;h2&gt;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Tipos de Dados&lt;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6323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04175" y="1200150"/>
            <a:ext cx="4187825" cy="489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6324" name="Picture 2"/>
          <p:cNvPicPr>
            <a:picLocks noChangeAspect="1" noChangeArrowheads="1"/>
          </p:cNvPicPr>
          <p:nvPr/>
        </p:nvPicPr>
        <p:blipFill>
          <a:blip r:embed="rId4"/>
          <a:srcRect l="50011" t="55254" r="27277" b="17572"/>
          <a:stretch>
            <a:fillRect/>
          </a:stretch>
        </p:blipFill>
        <p:spPr bwMode="auto">
          <a:xfrm>
            <a:off x="5949950" y="5181600"/>
            <a:ext cx="2187575" cy="147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3968750" y="1379538"/>
            <a:ext cx="3357563" cy="4000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&lt;h2&gt;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Tipos de Dados&lt;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5367338" y="2476500"/>
            <a:ext cx="3008312" cy="203200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Os dados podem ser de vários tipos, como caracteres ou números. Isso varia de acordo com o sistema operacional e a linguagem de programação usada.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5"/>
          <a:srcRect l="24445" t="31522" r="47546" b="36956"/>
          <a:stretch>
            <a:fillRect/>
          </a:stretch>
        </p:blipFill>
        <p:spPr bwMode="auto">
          <a:xfrm>
            <a:off x="874643" y="2358887"/>
            <a:ext cx="4314572" cy="27299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7347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004175" y="1200150"/>
            <a:ext cx="4187825" cy="4892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8" name="Picture 2"/>
          <p:cNvPicPr>
            <a:picLocks noChangeAspect="1" noChangeArrowheads="1"/>
          </p:cNvPicPr>
          <p:nvPr/>
        </p:nvPicPr>
        <p:blipFill>
          <a:blip r:embed="rId4"/>
          <a:srcRect l="50011" t="55254" r="27277" b="17572"/>
          <a:stretch>
            <a:fillRect/>
          </a:stretch>
        </p:blipFill>
        <p:spPr bwMode="auto">
          <a:xfrm>
            <a:off x="5949950" y="5181600"/>
            <a:ext cx="2187575" cy="1471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3968750" y="1379538"/>
            <a:ext cx="3357563" cy="4000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&lt;h2&gt;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Tipos de Dados&lt;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715963" y="2187575"/>
            <a:ext cx="6413500" cy="392430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Vamos conhecer três tipos de dados comuns para exemplificar.</a:t>
            </a:r>
          </a:p>
          <a:p>
            <a:pPr>
              <a:defRPr/>
            </a:pPr>
            <a:endParaRPr lang="pt-BR" sz="17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17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1700" b="1" dirty="0">
                <a:solidFill>
                  <a:schemeClr val="accent1">
                    <a:lumMod val="75000"/>
                  </a:schemeClr>
                </a:solidFill>
              </a:rPr>
              <a:t>String</a:t>
            </a:r>
          </a:p>
          <a:p>
            <a:pPr>
              <a:defRPr/>
            </a:pPr>
            <a:endParaRPr lang="pt-BR" sz="17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O dado do tipo "string" armazena caracteres e é muito comum nas linguagens de programação. Porém, há diferenças: algumas linguagens de programação são </a:t>
            </a:r>
            <a:r>
              <a:rPr lang="pt-BR" sz="1700" dirty="0" err="1">
                <a:solidFill>
                  <a:schemeClr val="accent1">
                    <a:lumMod val="75000"/>
                  </a:schemeClr>
                </a:solidFill>
              </a:rPr>
              <a:t>case-sensitive</a:t>
            </a: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, isto é, diferenciam caracteres maiúsculos de minúsculos, como a linguagem C, o </a:t>
            </a:r>
            <a:r>
              <a:rPr lang="pt-BR" sz="1700" dirty="0" err="1">
                <a:solidFill>
                  <a:schemeClr val="accent1">
                    <a:lumMod val="75000"/>
                  </a:schemeClr>
                </a:solidFill>
              </a:rPr>
              <a:t>JavaScript</a:t>
            </a: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 e o PHP. </a:t>
            </a:r>
          </a:p>
          <a:p>
            <a:pPr algn="just">
              <a:defRPr/>
            </a:pPr>
            <a:endParaRPr lang="pt-BR" sz="17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Outras são case </a:t>
            </a:r>
            <a:r>
              <a:rPr lang="pt-BR" sz="1700" dirty="0" err="1">
                <a:solidFill>
                  <a:schemeClr val="accent1">
                    <a:lumMod val="75000"/>
                  </a:schemeClr>
                </a:solidFill>
              </a:rPr>
              <a:t>insensitive</a:t>
            </a:r>
            <a:r>
              <a:rPr lang="pt-BR" sz="1700" dirty="0">
                <a:solidFill>
                  <a:schemeClr val="accent1">
                    <a:lumMod val="75000"/>
                  </a:schemeClr>
                </a:solidFill>
              </a:rPr>
              <a:t>, como Pascal e Delphi, que não diferenciam maiúsculas de minúsculas.</a:t>
            </a:r>
          </a:p>
          <a:p>
            <a:pPr>
              <a:defRPr/>
            </a:pPr>
            <a:br>
              <a:rPr lang="pt-BR" dirty="0"/>
            </a:br>
            <a:endParaRPr lang="pt-BR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TÉCNICAS DE PROGRAMAÇÃO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58371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tângulo 6"/>
          <p:cNvSpPr/>
          <p:nvPr/>
        </p:nvSpPr>
        <p:spPr>
          <a:xfrm>
            <a:off x="3916363" y="1074738"/>
            <a:ext cx="3357562" cy="4000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&lt;h2&gt;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Tipos de Dados&lt;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/h2&gt;</a:t>
            </a:r>
            <a:endParaRPr lang="pt-BR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862013" y="1873250"/>
            <a:ext cx="6096000" cy="452437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pt-BR" sz="1800" b="1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endParaRPr lang="pt-BR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Para armazenar números, o 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JavaScript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, por exemplo, usa o dado do tipo "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number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" para números menores que 253 e do tipo "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BigInt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" para números maiores que 253. </a:t>
            </a:r>
          </a:p>
          <a:p>
            <a:pPr algn="just">
              <a:defRPr/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No caso do PHP, o dado do tipo "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int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" armazena os números naturais e seus simétricos negativos, e o dado do tipo "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float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" é usado para números reais.</a:t>
            </a:r>
          </a:p>
          <a:p>
            <a:pPr algn="just">
              <a:defRPr/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800" b="1" dirty="0" err="1">
                <a:solidFill>
                  <a:schemeClr val="accent1">
                    <a:lumMod val="75000"/>
                  </a:schemeClr>
                </a:solidFill>
              </a:rPr>
              <a:t>Boolean</a:t>
            </a:r>
            <a:endParaRPr lang="pt-BR" sz="1800" b="1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endParaRPr lang="pt-BR" sz="18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O dado do tipo "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boolean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" armazena apenas os valores 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true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 ou </a:t>
            </a:r>
            <a:r>
              <a:rPr lang="pt-BR" sz="1800" dirty="0" err="1">
                <a:solidFill>
                  <a:schemeClr val="accent1">
                    <a:lumMod val="75000"/>
                  </a:schemeClr>
                </a:solidFill>
              </a:rPr>
              <a:t>false</a:t>
            </a:r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 (verdadeiro ou falso) e está presente em quase todas as linguagens de programação.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ChangeArrowheads="1"/>
          </p:cNvSpPr>
          <p:nvPr/>
        </p:nvSpPr>
        <p:spPr bwMode="auto">
          <a:xfrm>
            <a:off x="463550" y="1365250"/>
            <a:ext cx="11144250" cy="5148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marL="177800" lvl="0" indent="-17145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O raciocínio lógico é o que nos ajuda a explicar por que as coisas acontecem da maneira como acontecem.</a:t>
            </a:r>
          </a:p>
          <a:p>
            <a:pPr marL="177800" lvl="0" indent="-17145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Char char="•"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  <a:p>
            <a:pPr marL="177800" lvl="0" indent="-171450" algn="just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lt1"/>
              </a:buClr>
              <a:buSzPts val="2100"/>
              <a:buFont typeface="Arial"/>
              <a:buChar char="•"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A lógica é fundamental para o funcionamento dos computadores; </a:t>
            </a:r>
          </a:p>
          <a:p>
            <a:pPr marL="177800" lvl="0" indent="-171450" algn="just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lt1"/>
              </a:buClr>
              <a:buSzPts val="2100"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  <a:latin typeface="Calibri"/>
                <a:ea typeface="Calibri"/>
                <a:cs typeface="Calibri"/>
                <a:sym typeface="Calibri"/>
              </a:rPr>
              <a:t> Tudo o que a máquina faz é controlado pela lógica e podemos usá-la para raciocinar sobre o comportamento dos programas.</a:t>
            </a: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  <a:p>
            <a:pPr algn="just">
              <a:defRPr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e Constantes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5541" name="Picture 5"/>
          <p:cNvPicPr>
            <a:picLocks noChangeAspect="1" noChangeArrowheads="1"/>
          </p:cNvPicPr>
          <p:nvPr/>
        </p:nvPicPr>
        <p:blipFill>
          <a:blip r:embed="rId4"/>
          <a:srcRect l="48685" t="30616" r="26870" b="35688"/>
          <a:stretch>
            <a:fillRect/>
          </a:stretch>
        </p:blipFill>
        <p:spPr bwMode="auto">
          <a:xfrm>
            <a:off x="1802295" y="1630016"/>
            <a:ext cx="5446643" cy="4221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941140" y="286123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e Constantes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278296" y="1841408"/>
            <a:ext cx="7487478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Para que possamos utilizar uma variável, um algoritmo ou programa, precisamos primeiro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declará-la. 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Para o computador, essa é uma etapa muito importante, pois é nesse momento que o computador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reserva o espaço de memória necessário para a variável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, o espaço e o local que não será alterado enquanto a variável existir. </a:t>
            </a:r>
          </a:p>
          <a:p>
            <a:pPr lvl="0" algn="just">
              <a:spcBef>
                <a:spcPts val="120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Para que possamos declarar uma variável, primeiro precisamos definir que 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tipo de dado ela irá armazenar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. Na maioria das linguagens, as variáveis precisam ser declaradas antes de serem usadas.</a:t>
            </a:r>
          </a:p>
          <a:p>
            <a:br>
              <a:rPr lang="pt-BR" dirty="0"/>
            </a:b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905911" y="996674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672198" y="245782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e Constantes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251791" y="1788398"/>
            <a:ext cx="7487478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spcBef>
                <a:spcPts val="0"/>
              </a:spcBef>
              <a:spcAft>
                <a:spcPts val="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Além de variáveis, a maioria das linguagens de programação permite que você  crie constantes.  A única diferença entre uma constante e uma variável é que a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constante não pode ter o valor dela alterado 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e geralmente precisa ter o valor dela definido no momento da sua declaração.</a:t>
            </a:r>
          </a:p>
          <a:p>
            <a:pPr lvl="0" algn="just">
              <a:spcBef>
                <a:spcPts val="1200"/>
              </a:spcBef>
              <a:spcAft>
                <a:spcPts val="1200"/>
              </a:spcAft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Casos de uso constantes são quando você quer usar constantes matemáticas em um programa (como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pi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) ou quando você quer usar qualquer coisa que você sabe que não vai mudar durante o programa.</a:t>
            </a:r>
          </a:p>
          <a:p>
            <a:br>
              <a:rPr lang="pt-BR" dirty="0"/>
            </a:b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958920" y="1129196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Constante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035268" y="259229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tângulo 5"/>
          <p:cNvSpPr/>
          <p:nvPr/>
        </p:nvSpPr>
        <p:spPr>
          <a:xfrm>
            <a:off x="649358" y="1787459"/>
            <a:ext cx="727544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// linguagem X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var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2000" dirty="0" err="1">
                <a:solidFill>
                  <a:schemeClr val="accent1">
                    <a:lumMod val="75000"/>
                  </a:schemeClr>
                </a:solidFill>
              </a:rPr>
              <a:t>nomeDoEstudante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: String = "Helena";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// var é a declaração de variável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// </a:t>
            </a:r>
            <a:r>
              <a:rPr lang="pt-BR" sz="2000" b="1" dirty="0" err="1">
                <a:solidFill>
                  <a:schemeClr val="accent1">
                    <a:lumMod val="75000"/>
                  </a:schemeClr>
                </a:solidFill>
              </a:rPr>
              <a:t>nomeDoEstudante</a:t>
            </a: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 é o nome atribuído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// string é o tipo de dado, pois é formado de caracteres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pt-BR" sz="2000" dirty="0">
                <a:solidFill>
                  <a:schemeClr val="accent1">
                    <a:lumMod val="75000"/>
                  </a:schemeClr>
                </a:solidFill>
              </a:rPr>
              <a:t>// Helena é o </a:t>
            </a:r>
            <a:r>
              <a:rPr lang="pt-BR" sz="2000" b="1" dirty="0">
                <a:solidFill>
                  <a:schemeClr val="accent1">
                    <a:lumMod val="75000"/>
                  </a:schemeClr>
                </a:solidFill>
              </a:rPr>
              <a:t>valor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120869" y="218888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Variáveis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tângulo 4"/>
          <p:cNvSpPr/>
          <p:nvPr/>
        </p:nvSpPr>
        <p:spPr>
          <a:xfrm>
            <a:off x="615057" y="1710444"/>
            <a:ext cx="7487478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idade= 29</a:t>
            </a:r>
          </a:p>
          <a:p>
            <a:pPr algn="ctr"/>
            <a:endParaRPr lang="pt-BR"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Variável?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Valor? 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Tipo?</a:t>
            </a:r>
          </a:p>
          <a:p>
            <a:pPr algn="ctr"/>
            <a:endParaRPr lang="pt-BR"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aluno=“Paula”</a:t>
            </a:r>
          </a:p>
          <a:p>
            <a:pPr algn="ctr"/>
            <a:endParaRPr lang="pt-BR"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Variável?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Valor? 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Tipo?</a:t>
            </a:r>
          </a:p>
          <a:p>
            <a:pPr algn="ctr"/>
            <a:endParaRPr lang="pt-BR"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pt-BR" sz="1600" b="1" dirty="0" err="1">
                <a:solidFill>
                  <a:schemeClr val="accent1">
                    <a:lumMod val="75000"/>
                  </a:schemeClr>
                </a:solidFill>
              </a:rPr>
              <a:t>tipoMusica</a:t>
            </a:r>
            <a:r>
              <a:rPr lang="pt-BR" sz="1600" b="1" dirty="0">
                <a:solidFill>
                  <a:schemeClr val="accent1">
                    <a:lumMod val="75000"/>
                  </a:schemeClr>
                </a:solidFill>
              </a:rPr>
              <a:t> = “pop”</a:t>
            </a:r>
          </a:p>
          <a:p>
            <a:pPr algn="ctr"/>
            <a:endParaRPr lang="pt-BR" sz="1600" dirty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Variável?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Valor? </a:t>
            </a:r>
          </a:p>
          <a:p>
            <a:pPr algn="ctr"/>
            <a:r>
              <a:rPr lang="pt-BR" sz="1600" dirty="0">
                <a:solidFill>
                  <a:schemeClr val="accent1">
                    <a:lumMod val="75000"/>
                  </a:schemeClr>
                </a:solidFill>
              </a:rPr>
              <a:t>Tipo?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1290531" y="788611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Exemplo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977416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362916" y="178547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Aritméticos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/>
          <a:srcRect l="28315" t="42210" r="29824" b="26450"/>
          <a:stretch>
            <a:fillRect/>
          </a:stretch>
        </p:blipFill>
        <p:spPr bwMode="auto">
          <a:xfrm>
            <a:off x="569843" y="2385391"/>
            <a:ext cx="7271408" cy="3060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tângulo 6"/>
          <p:cNvSpPr/>
          <p:nvPr/>
        </p:nvSpPr>
        <p:spPr>
          <a:xfrm>
            <a:off x="597186" y="1777616"/>
            <a:ext cx="7186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São os símbolos que representam os cálculos básicos matemáticos.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5C8C515C-154A-42A2-AE39-F832B81C1540}"/>
              </a:ext>
            </a:extLst>
          </p:cNvPr>
          <p:cNvSpPr/>
          <p:nvPr/>
        </p:nvSpPr>
        <p:spPr>
          <a:xfrm>
            <a:off x="1462571" y="1938407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31E1922-22C4-4912-8D91-432417BE6A69}"/>
              </a:ext>
            </a:extLst>
          </p:cNvPr>
          <p:cNvSpPr/>
          <p:nvPr/>
        </p:nvSpPr>
        <p:spPr>
          <a:xfrm>
            <a:off x="1454634" y="2632145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-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17EBBD25-50D7-4DAC-8839-CEF5E541C0A3}"/>
              </a:ext>
            </a:extLst>
          </p:cNvPr>
          <p:cNvSpPr/>
          <p:nvPr/>
        </p:nvSpPr>
        <p:spPr>
          <a:xfrm>
            <a:off x="1468921" y="3432245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*        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DD90650-D895-4D1D-A219-A4FBDCBA263A}"/>
              </a:ext>
            </a:extLst>
          </p:cNvPr>
          <p:cNvSpPr/>
          <p:nvPr/>
        </p:nvSpPr>
        <p:spPr>
          <a:xfrm>
            <a:off x="1459396" y="5635695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**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41BDFD8-8511-4513-8677-E6CA40B4E541}"/>
              </a:ext>
            </a:extLst>
          </p:cNvPr>
          <p:cNvSpPr/>
          <p:nvPr/>
        </p:nvSpPr>
        <p:spPr>
          <a:xfrm>
            <a:off x="1465746" y="4260920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/        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D2319B09-E7EF-47CD-B9AE-93AFBCBA1080}"/>
              </a:ext>
            </a:extLst>
          </p:cNvPr>
          <p:cNvSpPr/>
          <p:nvPr/>
        </p:nvSpPr>
        <p:spPr>
          <a:xfrm>
            <a:off x="1462571" y="4978470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%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F4E1DFB-3562-4B1B-8D55-9F9D85613CBC}"/>
              </a:ext>
            </a:extLst>
          </p:cNvPr>
          <p:cNvSpPr txBox="1"/>
          <p:nvPr/>
        </p:nvSpPr>
        <p:spPr>
          <a:xfrm>
            <a:off x="2148371" y="4341882"/>
            <a:ext cx="2690813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(Divisão real)</a:t>
            </a:r>
            <a:endParaRPr lang="pt-BR" sz="1867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F125E5D-430E-4D0A-8C08-2E029CAB112C}"/>
              </a:ext>
            </a:extLst>
          </p:cNvPr>
          <p:cNvSpPr txBox="1"/>
          <p:nvPr/>
        </p:nvSpPr>
        <p:spPr>
          <a:xfrm>
            <a:off x="2211871" y="4965770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( resto da divisão inteira ex.: 5%2 = 1)</a:t>
            </a:r>
            <a:endParaRPr lang="pt-BR" sz="1867" dirty="0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D6DDDEB-AD2D-40AD-9910-C946FCC1D92E}"/>
              </a:ext>
            </a:extLst>
          </p:cNvPr>
          <p:cNvSpPr txBox="1"/>
          <p:nvPr/>
        </p:nvSpPr>
        <p:spPr>
          <a:xfrm>
            <a:off x="2240446" y="5723007"/>
            <a:ext cx="3748088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Potência (5**2 = 25)</a:t>
            </a:r>
            <a:endParaRPr lang="pt-BR" sz="1867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160394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852902" y="1009926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Aritméticos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E41BDFD8-8511-4513-8677-E6CA40B4E541}"/>
              </a:ext>
            </a:extLst>
          </p:cNvPr>
          <p:cNvSpPr/>
          <p:nvPr/>
        </p:nvSpPr>
        <p:spPr>
          <a:xfrm>
            <a:off x="4029293" y="2984314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/        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D2319B09-E7EF-47CD-B9AE-93AFBCBA1080}"/>
              </a:ext>
            </a:extLst>
          </p:cNvPr>
          <p:cNvSpPr/>
          <p:nvPr/>
        </p:nvSpPr>
        <p:spPr>
          <a:xfrm>
            <a:off x="4026118" y="3701864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%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F4E1DFB-3562-4B1B-8D55-9F9D85613CBC}"/>
              </a:ext>
            </a:extLst>
          </p:cNvPr>
          <p:cNvSpPr txBox="1"/>
          <p:nvPr/>
        </p:nvSpPr>
        <p:spPr>
          <a:xfrm>
            <a:off x="4711918" y="3065276"/>
            <a:ext cx="2690813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2 </a:t>
            </a:r>
            <a:endParaRPr lang="pt-BR" sz="1867" dirty="0"/>
          </a:p>
        </p:txBody>
      </p:sp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160394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852902" y="1009926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Aritméticos - Pratique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F4E1DFB-3562-4B1B-8D55-9F9D85613CBC}"/>
              </a:ext>
            </a:extLst>
          </p:cNvPr>
          <p:cNvSpPr txBox="1"/>
          <p:nvPr/>
        </p:nvSpPr>
        <p:spPr>
          <a:xfrm>
            <a:off x="3621224" y="3085913"/>
            <a:ext cx="1027645" cy="379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dirty="0"/>
              <a:t>9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CF4E1DFB-3562-4B1B-8D55-9F9D85613CBC}"/>
              </a:ext>
            </a:extLst>
          </p:cNvPr>
          <p:cNvSpPr txBox="1"/>
          <p:nvPr/>
        </p:nvSpPr>
        <p:spPr>
          <a:xfrm>
            <a:off x="4770910" y="3755838"/>
            <a:ext cx="2690813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2 </a:t>
            </a:r>
            <a:endParaRPr lang="pt-BR" sz="1867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CF4E1DFB-3562-4B1B-8D55-9F9D85613CBC}"/>
              </a:ext>
            </a:extLst>
          </p:cNvPr>
          <p:cNvSpPr txBox="1"/>
          <p:nvPr/>
        </p:nvSpPr>
        <p:spPr>
          <a:xfrm>
            <a:off x="3621225" y="3810424"/>
            <a:ext cx="1027645" cy="379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1197290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25986" y="272676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1781529" y="9423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Relacionais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597186" y="1777616"/>
            <a:ext cx="71224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São os símbolos que representam os cálculos básicos matemáticos</a:t>
            </a:r>
          </a:p>
          <a:p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Apresentará resultados booleanos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/>
          <a:srcRect l="28417" t="34963" r="29518" b="33153"/>
          <a:stretch>
            <a:fillRect/>
          </a:stretch>
        </p:blipFill>
        <p:spPr bwMode="auto">
          <a:xfrm>
            <a:off x="384314" y="2504662"/>
            <a:ext cx="7556676" cy="3220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Relacionais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6044D44-7BD4-44AE-81F2-57156338377B}"/>
              </a:ext>
            </a:extLst>
          </p:cNvPr>
          <p:cNvSpPr/>
          <p:nvPr/>
        </p:nvSpPr>
        <p:spPr>
          <a:xfrm>
            <a:off x="1436066" y="1858756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8641600-A307-4AEF-A02D-885AD85D2477}"/>
              </a:ext>
            </a:extLst>
          </p:cNvPr>
          <p:cNvSpPr/>
          <p:nvPr/>
        </p:nvSpPr>
        <p:spPr>
          <a:xfrm>
            <a:off x="1428129" y="2552494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&lt;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FFFA68D-3851-47C7-BA0C-394EA43A626F}"/>
              </a:ext>
            </a:extLst>
          </p:cNvPr>
          <p:cNvSpPr/>
          <p:nvPr/>
        </p:nvSpPr>
        <p:spPr>
          <a:xfrm>
            <a:off x="1442416" y="3352594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&gt;=        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16F534C-E905-4356-891B-415A4F92A8C6}"/>
              </a:ext>
            </a:extLst>
          </p:cNvPr>
          <p:cNvSpPr/>
          <p:nvPr/>
        </p:nvSpPr>
        <p:spPr>
          <a:xfrm>
            <a:off x="1432891" y="5556044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!=         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9C579E6-8942-46B6-B2A0-9EF3EDFB7BE0}"/>
              </a:ext>
            </a:extLst>
          </p:cNvPr>
          <p:cNvSpPr/>
          <p:nvPr/>
        </p:nvSpPr>
        <p:spPr>
          <a:xfrm>
            <a:off x="1439241" y="4181269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&lt;=        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7C1E171-B007-4222-915A-E341D426AC28}"/>
              </a:ext>
            </a:extLst>
          </p:cNvPr>
          <p:cNvSpPr/>
          <p:nvPr/>
        </p:nvSpPr>
        <p:spPr>
          <a:xfrm>
            <a:off x="1436066" y="4898819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==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185366" y="4886119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Igual</a:t>
            </a:r>
            <a:endParaRPr lang="pt-BR" sz="1867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5CFFEBA-0350-4178-AC1E-232FFF2C24BA}"/>
              </a:ext>
            </a:extLst>
          </p:cNvPr>
          <p:cNvSpPr txBox="1"/>
          <p:nvPr/>
        </p:nvSpPr>
        <p:spPr>
          <a:xfrm>
            <a:off x="2213941" y="5643356"/>
            <a:ext cx="3748088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Diferente</a:t>
            </a:r>
            <a:endParaRPr lang="pt-BR" sz="1867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ChangeArrowheads="1"/>
          </p:cNvSpPr>
          <p:nvPr/>
        </p:nvSpPr>
        <p:spPr bwMode="auto">
          <a:xfrm>
            <a:off x="463550" y="1365250"/>
            <a:ext cx="11144250" cy="5595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lv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100"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</a:rPr>
              <a:t>O raciocínio lógico nos ajuda a entender as coisas observando, coletando dados, pensando sobre os fatos que conhecemos e depois calculando as coisas com base no que já sabemos. </a:t>
            </a:r>
          </a:p>
          <a:p>
            <a:pPr lv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100"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  <a:p>
            <a:pPr lv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2100"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</a:rPr>
              <a:t>Ele nos ajuda também a usar nosso conhecimento existente para estabelecer regras e checar fatos, e, por fim, contribui para o desenvolvimento de uma nova forma de pensar: o pensamento computacional.</a:t>
            </a:r>
          </a:p>
          <a:p>
            <a:pPr algn="just">
              <a:defRPr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Relacionais – Pratique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6044D44-7BD4-44AE-81F2-57156338377B}"/>
              </a:ext>
            </a:extLst>
          </p:cNvPr>
          <p:cNvSpPr/>
          <p:nvPr/>
        </p:nvSpPr>
        <p:spPr>
          <a:xfrm>
            <a:off x="1436066" y="1858756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&gt;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8641600-A307-4AEF-A02D-885AD85D2477}"/>
              </a:ext>
            </a:extLst>
          </p:cNvPr>
          <p:cNvSpPr/>
          <p:nvPr/>
        </p:nvSpPr>
        <p:spPr>
          <a:xfrm>
            <a:off x="1439241" y="2597757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&lt;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FFFA68D-3851-47C7-BA0C-394EA43A626F}"/>
              </a:ext>
            </a:extLst>
          </p:cNvPr>
          <p:cNvSpPr/>
          <p:nvPr/>
        </p:nvSpPr>
        <p:spPr>
          <a:xfrm>
            <a:off x="1442416" y="3352594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&gt;=        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C16F534C-E905-4356-891B-415A4F92A8C6}"/>
              </a:ext>
            </a:extLst>
          </p:cNvPr>
          <p:cNvSpPr/>
          <p:nvPr/>
        </p:nvSpPr>
        <p:spPr>
          <a:xfrm>
            <a:off x="1432891" y="5556044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!=         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D9C579E6-8942-46B6-B2A0-9EF3EDFB7BE0}"/>
              </a:ext>
            </a:extLst>
          </p:cNvPr>
          <p:cNvSpPr/>
          <p:nvPr/>
        </p:nvSpPr>
        <p:spPr>
          <a:xfrm>
            <a:off x="1439241" y="4181269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&lt;=         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7C1E171-B007-4222-915A-E341D426AC28}"/>
              </a:ext>
            </a:extLst>
          </p:cNvPr>
          <p:cNvSpPr/>
          <p:nvPr/>
        </p:nvSpPr>
        <p:spPr>
          <a:xfrm>
            <a:off x="1436066" y="4898819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==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290763" y="4994586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 </a:t>
            </a:r>
            <a:endParaRPr lang="pt-BR" sz="1867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5CFFEBA-0350-4178-AC1E-232FFF2C24BA}"/>
              </a:ext>
            </a:extLst>
          </p:cNvPr>
          <p:cNvSpPr txBox="1"/>
          <p:nvPr/>
        </p:nvSpPr>
        <p:spPr>
          <a:xfrm>
            <a:off x="2308155" y="5663934"/>
            <a:ext cx="3748088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  </a:t>
            </a:r>
            <a:endParaRPr lang="pt-BR" sz="1867" dirty="0"/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233302" y="2032546"/>
            <a:ext cx="1101661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10  </a:t>
            </a:r>
            <a:endParaRPr lang="pt-BR" sz="1867" dirty="0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290763" y="2644569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7  </a:t>
            </a:r>
            <a:endParaRPr lang="pt-BR" sz="1867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290763" y="3418475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8  </a:t>
            </a:r>
            <a:endParaRPr lang="pt-BR" sz="1867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2290763" y="4241356"/>
            <a:ext cx="5346700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8  </a:t>
            </a:r>
            <a:endParaRPr lang="pt-BR" sz="1867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44285" y="2011523"/>
            <a:ext cx="1101661" cy="379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5</a:t>
            </a:r>
            <a:endParaRPr lang="pt-BR" sz="1867" dirty="0"/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44284" y="2673938"/>
            <a:ext cx="1101661" cy="379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8</a:t>
            </a:r>
            <a:endParaRPr lang="pt-BR" sz="1867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44283" y="3476832"/>
            <a:ext cx="1101661" cy="379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</a:t>
            </a:r>
            <a:endParaRPr lang="pt-BR" sz="1867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06997" y="4315169"/>
            <a:ext cx="1064488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</a:t>
            </a:r>
            <a:endParaRPr lang="pt-BR" sz="1867" dirty="0"/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14221" y="4977584"/>
            <a:ext cx="1064488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</a:t>
            </a:r>
            <a:endParaRPr lang="pt-BR" sz="1867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D99C70A-957D-4EAF-B0BD-F364EDED1BE3}"/>
              </a:ext>
            </a:extLst>
          </p:cNvPr>
          <p:cNvSpPr txBox="1"/>
          <p:nvPr/>
        </p:nvSpPr>
        <p:spPr>
          <a:xfrm>
            <a:off x="914221" y="5629129"/>
            <a:ext cx="1064488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9</a:t>
            </a:r>
            <a:endParaRPr lang="pt-BR" sz="1867" dirty="0"/>
          </a:p>
        </p:txBody>
      </p:sp>
    </p:spTree>
    <p:extLst>
      <p:ext uri="{BB962C8B-B14F-4D97-AF65-F5344CB8AC3E}">
        <p14:creationId xmlns:p14="http://schemas.microsoft.com/office/powerpoint/2010/main" val="2151603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52881" y="29957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1552928" y="928853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Relacionais – Produza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309005" y="1946826"/>
            <a:ext cx="8494633" cy="418576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Elabore 12 situações onde possamos utilizar operadores lógicos com suas </a:t>
            </a: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respectivas respostas.</a:t>
            </a:r>
          </a:p>
          <a:p>
            <a:endParaRPr lang="pt-BR" sz="1800" b="1" dirty="0">
              <a:solidFill>
                <a:schemeClr val="accent1">
                  <a:lumMod val="75000"/>
                </a:schemeClr>
              </a:solidFill>
              <a:cs typeface="Calibri"/>
              <a:sym typeface="Calibri"/>
            </a:endParaRP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Exemplos com operadores distintos.</a:t>
            </a:r>
          </a:p>
          <a:p>
            <a:endParaRPr lang="pt-BR" sz="1800" b="1" dirty="0">
              <a:solidFill>
                <a:schemeClr val="accent1">
                  <a:lumMod val="75000"/>
                </a:schemeClr>
              </a:solidFill>
              <a:cs typeface="Calibri"/>
              <a:sym typeface="Calibri"/>
            </a:endParaRPr>
          </a:p>
          <a:p>
            <a:endParaRPr lang="pt-BR" sz="1800" b="1" dirty="0">
              <a:solidFill>
                <a:schemeClr val="accent1">
                  <a:lumMod val="75000"/>
                </a:schemeClr>
              </a:solidFill>
              <a:cs typeface="Calibri"/>
              <a:sym typeface="Calibri"/>
            </a:endParaRP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Modelo 1: A blusa de Sabrina é verde</a:t>
            </a: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               A blusa de Regina é verde</a:t>
            </a: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A cor da blusa de Sabrina == a cor da blusa de Regina</a:t>
            </a:r>
          </a:p>
          <a:p>
            <a:endParaRPr lang="pt-BR" sz="1800" b="1" dirty="0">
              <a:solidFill>
                <a:schemeClr val="accent1">
                  <a:lumMod val="75000"/>
                </a:schemeClr>
              </a:solidFill>
              <a:cs typeface="Calibri"/>
              <a:sym typeface="Calibri"/>
            </a:endParaRP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Modelo 2: Os óculos de Arthur Rosa é de sol</a:t>
            </a: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                  Os óculos de </a:t>
            </a:r>
            <a:r>
              <a:rPr lang="pt-BR" sz="1800" b="1" dirty="0" err="1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Livia</a:t>
            </a:r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 é de grau</a:t>
            </a:r>
          </a:p>
          <a:p>
            <a:endParaRPr lang="pt-BR" sz="1800" b="1" dirty="0">
              <a:solidFill>
                <a:schemeClr val="accent1">
                  <a:lumMod val="75000"/>
                </a:schemeClr>
              </a:solidFill>
              <a:cs typeface="Calibri"/>
              <a:sym typeface="Calibri"/>
            </a:endParaRPr>
          </a:p>
          <a:p>
            <a:r>
              <a:rPr lang="pt-BR" sz="1800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Os óculos de Arthur != dos óculos de Lívia.</a:t>
            </a:r>
          </a:p>
          <a:p>
            <a:r>
              <a:rPr lang="pt-BR" b="1" dirty="0">
                <a:solidFill>
                  <a:schemeClr val="accent1">
                    <a:lumMod val="75000"/>
                  </a:schemeClr>
                </a:solidFill>
                <a:cs typeface="Calibri"/>
                <a:sym typeface="Calibri"/>
              </a:rPr>
              <a:t>            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79667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873904" y="272676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53325" y="1200150"/>
            <a:ext cx="4638675" cy="541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Lógicos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597186" y="1777616"/>
            <a:ext cx="71865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800" dirty="0">
                <a:solidFill>
                  <a:schemeClr val="accent1">
                    <a:lumMod val="75000"/>
                  </a:schemeClr>
                </a:solidFill>
              </a:rPr>
              <a:t>São os símbolos que representam os cálculos básicos matemáticos.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4"/>
          <a:srcRect l="28315" t="42754" r="43428" b="38224"/>
          <a:stretch/>
        </p:blipFill>
        <p:spPr bwMode="auto">
          <a:xfrm>
            <a:off x="1145208" y="2661847"/>
            <a:ext cx="5145525" cy="1947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672198" y="191994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1983234" y="888513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Lógicos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C6298CC-7D59-46DE-8F5F-BB54CBAE3886}"/>
              </a:ext>
            </a:extLst>
          </p:cNvPr>
          <p:cNvSpPr/>
          <p:nvPr/>
        </p:nvSpPr>
        <p:spPr>
          <a:xfrm>
            <a:off x="1453805" y="2247762"/>
            <a:ext cx="671512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E1765B5-BCB3-40A9-9099-8CC43378C858}"/>
              </a:ext>
            </a:extLst>
          </p:cNvPr>
          <p:cNvSpPr/>
          <p:nvPr/>
        </p:nvSpPr>
        <p:spPr>
          <a:xfrm>
            <a:off x="1447455" y="2941500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&amp;&amp;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CD43CAC8-4E36-414B-8AE9-D51B06A7C727}"/>
              </a:ext>
            </a:extLst>
          </p:cNvPr>
          <p:cNvSpPr/>
          <p:nvPr/>
        </p:nvSpPr>
        <p:spPr>
          <a:xfrm>
            <a:off x="1461742" y="3741600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|</a:t>
            </a:r>
            <a:r>
              <a:rPr lang="pt-BR" sz="1867" dirty="0" err="1">
                <a:solidFill>
                  <a:schemeClr val="bg1"/>
                </a:solidFill>
              </a:rPr>
              <a:t>|</a:t>
            </a: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5031A7D-F300-4B04-A9A1-389FC045F655}"/>
              </a:ext>
            </a:extLst>
          </p:cNvPr>
          <p:cNvSpPr txBox="1"/>
          <p:nvPr/>
        </p:nvSpPr>
        <p:spPr>
          <a:xfrm>
            <a:off x="2339630" y="3849550"/>
            <a:ext cx="3748087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Disjunção </a:t>
            </a:r>
            <a:endParaRPr lang="pt-BR" sz="1867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5772457-A6FF-4EBD-A530-AA24838C3DD8}"/>
              </a:ext>
            </a:extLst>
          </p:cNvPr>
          <p:cNvSpPr txBox="1"/>
          <p:nvPr/>
        </p:nvSpPr>
        <p:spPr>
          <a:xfrm>
            <a:off x="2393605" y="2363650"/>
            <a:ext cx="1652587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Negação</a:t>
            </a:r>
            <a:endParaRPr lang="pt-BR" sz="1867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4078B16-E239-48F2-9274-718EF36839BF}"/>
              </a:ext>
            </a:extLst>
          </p:cNvPr>
          <p:cNvSpPr txBox="1"/>
          <p:nvPr/>
        </p:nvSpPr>
        <p:spPr>
          <a:xfrm>
            <a:off x="2361855" y="3016112"/>
            <a:ext cx="3748087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Conjunção </a:t>
            </a:r>
            <a:endParaRPr lang="pt-BR" sz="1867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2DF04497-B0C4-4F7C-9227-60F9F4FD956E}"/>
              </a:ext>
            </a:extLst>
          </p:cNvPr>
          <p:cNvSpPr/>
          <p:nvPr/>
        </p:nvSpPr>
        <p:spPr>
          <a:xfrm>
            <a:off x="4203354" y="2238237"/>
            <a:ext cx="1229257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NOT (Não)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C97CC552-B2DE-43FC-973A-7D514E673FB8}"/>
              </a:ext>
            </a:extLst>
          </p:cNvPr>
          <p:cNvSpPr/>
          <p:nvPr/>
        </p:nvSpPr>
        <p:spPr>
          <a:xfrm>
            <a:off x="4223992" y="3028812"/>
            <a:ext cx="1235514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AND (E) 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7643D5F8-D815-4E24-A144-0EEEFED549DA}"/>
              </a:ext>
            </a:extLst>
          </p:cNvPr>
          <p:cNvSpPr/>
          <p:nvPr/>
        </p:nvSpPr>
        <p:spPr>
          <a:xfrm>
            <a:off x="4262718" y="3832087"/>
            <a:ext cx="1237129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OR (OU)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4E669DDD-1656-459E-9DEA-5E3352C76735}"/>
              </a:ext>
            </a:extLst>
          </p:cNvPr>
          <p:cNvSpPr/>
          <p:nvPr/>
        </p:nvSpPr>
        <p:spPr>
          <a:xfrm>
            <a:off x="6552855" y="2523987"/>
            <a:ext cx="804862" cy="14017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5E5BDC9-A20E-45F2-9E59-FE5C5CA56FBA}"/>
              </a:ext>
            </a:extLst>
          </p:cNvPr>
          <p:cNvSpPr/>
          <p:nvPr/>
        </p:nvSpPr>
        <p:spPr>
          <a:xfrm>
            <a:off x="9858030" y="2643050"/>
            <a:ext cx="912812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11E3DC90-662A-4708-A6EA-9BE4056C4145}"/>
              </a:ext>
            </a:extLst>
          </p:cNvPr>
          <p:cNvSpPr/>
          <p:nvPr/>
        </p:nvSpPr>
        <p:spPr>
          <a:xfrm>
            <a:off x="7378355" y="2557325"/>
            <a:ext cx="1817687" cy="66198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8CA07E75-130E-44EB-9C6E-BB548D1F5593}"/>
              </a:ext>
            </a:extLst>
          </p:cNvPr>
          <p:cNvSpPr/>
          <p:nvPr/>
        </p:nvSpPr>
        <p:spPr>
          <a:xfrm>
            <a:off x="7368830" y="3252650"/>
            <a:ext cx="1817687" cy="66198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64238188-1748-4905-B253-81CA0EF1686C}"/>
              </a:ext>
            </a:extLst>
          </p:cNvPr>
          <p:cNvSpPr/>
          <p:nvPr/>
        </p:nvSpPr>
        <p:spPr>
          <a:xfrm>
            <a:off x="9867555" y="3273287"/>
            <a:ext cx="912812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7372F5E-BF3D-425B-9172-28A99C0EFAFD}"/>
              </a:ext>
            </a:extLst>
          </p:cNvPr>
          <p:cNvSpPr txBox="1"/>
          <p:nvPr/>
        </p:nvSpPr>
        <p:spPr>
          <a:xfrm>
            <a:off x="9324630" y="2663687"/>
            <a:ext cx="385762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13A4664-D05F-4A1C-B6DD-11F7A2638F8E}"/>
              </a:ext>
            </a:extLst>
          </p:cNvPr>
          <p:cNvSpPr txBox="1"/>
          <p:nvPr/>
        </p:nvSpPr>
        <p:spPr>
          <a:xfrm>
            <a:off x="9313517" y="3336787"/>
            <a:ext cx="385763" cy="381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0296D76F-27FE-4A94-BEEA-96D0C1470218}"/>
              </a:ext>
            </a:extLst>
          </p:cNvPr>
          <p:cNvSpPr/>
          <p:nvPr/>
        </p:nvSpPr>
        <p:spPr>
          <a:xfrm>
            <a:off x="9645305" y="1682612"/>
            <a:ext cx="1182687" cy="381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Negação</a:t>
            </a:r>
            <a:endParaRPr lang="pt-BR" sz="1867" dirty="0"/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442184" y="3645176"/>
            <a:ext cx="2749816" cy="3212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1793221" y="245782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Lógicos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442184" y="3645176"/>
            <a:ext cx="2749816" cy="3212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Retângulo 27">
            <a:extLst>
              <a:ext uri="{FF2B5EF4-FFF2-40B4-BE49-F238E27FC236}">
                <a16:creationId xmlns:a16="http://schemas.microsoft.com/office/drawing/2014/main" id="{7C979B32-03AA-43A3-B6F0-B2984694E489}"/>
              </a:ext>
            </a:extLst>
          </p:cNvPr>
          <p:cNvSpPr/>
          <p:nvPr/>
        </p:nvSpPr>
        <p:spPr>
          <a:xfrm>
            <a:off x="5102225" y="2409825"/>
            <a:ext cx="803275" cy="2295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&amp;&amp;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70A6D560-017F-4CF2-974B-77462848F9CC}"/>
              </a:ext>
            </a:extLst>
          </p:cNvPr>
          <p:cNvSpPr/>
          <p:nvPr/>
        </p:nvSpPr>
        <p:spPr>
          <a:xfrm>
            <a:off x="3871913" y="2424113"/>
            <a:ext cx="1223962" cy="5905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BA3DFFD6-2415-45F8-8162-FF8C7E221694}"/>
              </a:ext>
            </a:extLst>
          </p:cNvPr>
          <p:cNvSpPr/>
          <p:nvPr/>
        </p:nvSpPr>
        <p:spPr>
          <a:xfrm>
            <a:off x="3867150" y="3016250"/>
            <a:ext cx="1219200" cy="517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A558BB96-0A63-4F18-9F55-C5B3B23FAC9E}"/>
              </a:ext>
            </a:extLst>
          </p:cNvPr>
          <p:cNvSpPr txBox="1"/>
          <p:nvPr/>
        </p:nvSpPr>
        <p:spPr>
          <a:xfrm>
            <a:off x="7175500" y="2417763"/>
            <a:ext cx="384175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A7173CDC-AEF2-4FA4-BE80-7A13EDF23359}"/>
              </a:ext>
            </a:extLst>
          </p:cNvPr>
          <p:cNvSpPr/>
          <p:nvPr/>
        </p:nvSpPr>
        <p:spPr>
          <a:xfrm>
            <a:off x="7630459" y="1744756"/>
            <a:ext cx="1419225" cy="381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Conjunção</a:t>
            </a:r>
            <a:endParaRPr lang="pt-BR" sz="1867" dirty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EBC31123-4421-4A14-B224-8AD3F619E547}"/>
              </a:ext>
            </a:extLst>
          </p:cNvPr>
          <p:cNvSpPr/>
          <p:nvPr/>
        </p:nvSpPr>
        <p:spPr>
          <a:xfrm>
            <a:off x="5916613" y="2979738"/>
            <a:ext cx="1163637" cy="5572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72305D62-08BE-48FF-8DC7-152B01D5049D}"/>
              </a:ext>
            </a:extLst>
          </p:cNvPr>
          <p:cNvSpPr/>
          <p:nvPr/>
        </p:nvSpPr>
        <p:spPr>
          <a:xfrm>
            <a:off x="5902325" y="3533775"/>
            <a:ext cx="1203325" cy="593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67CBA6FB-5AF4-4E45-BE6A-42EC12B5B870}"/>
              </a:ext>
            </a:extLst>
          </p:cNvPr>
          <p:cNvSpPr/>
          <p:nvPr/>
        </p:nvSpPr>
        <p:spPr>
          <a:xfrm>
            <a:off x="5930900" y="4095750"/>
            <a:ext cx="1174750" cy="6096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6907718C-9DFF-4A71-829C-3127F3F01001}"/>
              </a:ext>
            </a:extLst>
          </p:cNvPr>
          <p:cNvSpPr/>
          <p:nvPr/>
        </p:nvSpPr>
        <p:spPr>
          <a:xfrm>
            <a:off x="7762875" y="2459038"/>
            <a:ext cx="1195388" cy="4635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E229C6A5-67FD-4ED2-A419-583F4F60EAE4}"/>
              </a:ext>
            </a:extLst>
          </p:cNvPr>
          <p:cNvSpPr/>
          <p:nvPr/>
        </p:nvSpPr>
        <p:spPr>
          <a:xfrm>
            <a:off x="7785100" y="3043238"/>
            <a:ext cx="1195388" cy="461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4FF6A777-6455-419D-8071-9D213189E68C}"/>
              </a:ext>
            </a:extLst>
          </p:cNvPr>
          <p:cNvSpPr/>
          <p:nvPr/>
        </p:nvSpPr>
        <p:spPr>
          <a:xfrm>
            <a:off x="7801597" y="3582988"/>
            <a:ext cx="1195387" cy="461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6BF9FE78-5C3F-476D-9DA4-6833CC3E11C7}"/>
              </a:ext>
            </a:extLst>
          </p:cNvPr>
          <p:cNvSpPr/>
          <p:nvPr/>
        </p:nvSpPr>
        <p:spPr>
          <a:xfrm>
            <a:off x="7780959" y="4159250"/>
            <a:ext cx="1195388" cy="4619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552B78E8-FEF3-4DCA-BBBC-FADE52550011}"/>
              </a:ext>
            </a:extLst>
          </p:cNvPr>
          <p:cNvSpPr/>
          <p:nvPr/>
        </p:nvSpPr>
        <p:spPr>
          <a:xfrm>
            <a:off x="5913438" y="2427288"/>
            <a:ext cx="1195387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850486BC-78EE-469A-A884-782E3BE43B31}"/>
              </a:ext>
            </a:extLst>
          </p:cNvPr>
          <p:cNvSpPr/>
          <p:nvPr/>
        </p:nvSpPr>
        <p:spPr>
          <a:xfrm>
            <a:off x="3887788" y="3532188"/>
            <a:ext cx="1195387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9AF22B14-C092-4D58-B58D-2A8012725619}"/>
              </a:ext>
            </a:extLst>
          </p:cNvPr>
          <p:cNvSpPr/>
          <p:nvPr/>
        </p:nvSpPr>
        <p:spPr>
          <a:xfrm>
            <a:off x="3887788" y="4106863"/>
            <a:ext cx="1195387" cy="6016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6A3CEE7A-1D21-482F-BCCA-0B6A22EC5E22}"/>
              </a:ext>
            </a:extLst>
          </p:cNvPr>
          <p:cNvSpPr txBox="1"/>
          <p:nvPr/>
        </p:nvSpPr>
        <p:spPr>
          <a:xfrm>
            <a:off x="7143750" y="3027363"/>
            <a:ext cx="384175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D3BBC086-231E-49C0-960C-6F156AC8372D}"/>
              </a:ext>
            </a:extLst>
          </p:cNvPr>
          <p:cNvSpPr txBox="1"/>
          <p:nvPr/>
        </p:nvSpPr>
        <p:spPr>
          <a:xfrm>
            <a:off x="7196138" y="3616325"/>
            <a:ext cx="385762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0751B372-C33B-471F-98B4-AEC76CC0924C}"/>
              </a:ext>
            </a:extLst>
          </p:cNvPr>
          <p:cNvSpPr txBox="1"/>
          <p:nvPr/>
        </p:nvSpPr>
        <p:spPr>
          <a:xfrm>
            <a:off x="7227888" y="4140200"/>
            <a:ext cx="385762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0763" y="39370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 Operadores 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24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99893" y="1036430"/>
            <a:ext cx="9515475" cy="460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&lt;h2&gt; Operadores Lógicos 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23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/h2&gt;</a:t>
            </a:r>
            <a:endParaRPr lang="pt-BR" sz="23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65539" name="Imagem 8" descr="https://senaiead.senai.br/sp/files_scorm/7348_2/img/aula-01/20017_me01-uc01-sa01-d03-linguagem-programacao-0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442184" y="3645176"/>
            <a:ext cx="2749816" cy="3212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Retângulo 24">
            <a:extLst>
              <a:ext uri="{FF2B5EF4-FFF2-40B4-BE49-F238E27FC236}">
                <a16:creationId xmlns:a16="http://schemas.microsoft.com/office/drawing/2014/main" id="{BC67B9E7-99CD-4F91-9F86-4FB043E6470C}"/>
              </a:ext>
            </a:extLst>
          </p:cNvPr>
          <p:cNvSpPr/>
          <p:nvPr/>
        </p:nvSpPr>
        <p:spPr>
          <a:xfrm>
            <a:off x="5102225" y="2409825"/>
            <a:ext cx="803275" cy="2295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|</a:t>
            </a:r>
            <a:r>
              <a:rPr lang="pt-BR" sz="1867" dirty="0" err="1">
                <a:solidFill>
                  <a:schemeClr val="bg1"/>
                </a:solidFill>
              </a:rPr>
              <a:t>|</a:t>
            </a: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913EFD7B-F4BF-4DD3-993A-B4D2D7D076D4}"/>
              </a:ext>
            </a:extLst>
          </p:cNvPr>
          <p:cNvSpPr/>
          <p:nvPr/>
        </p:nvSpPr>
        <p:spPr>
          <a:xfrm>
            <a:off x="3871913" y="2424113"/>
            <a:ext cx="1223962" cy="5905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F10BE58D-721D-47C6-B8F2-0B55647D49A4}"/>
              </a:ext>
            </a:extLst>
          </p:cNvPr>
          <p:cNvSpPr/>
          <p:nvPr/>
        </p:nvSpPr>
        <p:spPr>
          <a:xfrm>
            <a:off x="3867150" y="3016250"/>
            <a:ext cx="1219200" cy="517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830401F3-6249-42E3-9CF7-CC93908C1FDF}"/>
              </a:ext>
            </a:extLst>
          </p:cNvPr>
          <p:cNvSpPr txBox="1"/>
          <p:nvPr/>
        </p:nvSpPr>
        <p:spPr>
          <a:xfrm>
            <a:off x="7175500" y="2417763"/>
            <a:ext cx="384175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D7DC43ED-EEB5-45B5-8AE3-610C0B8485B4}"/>
              </a:ext>
            </a:extLst>
          </p:cNvPr>
          <p:cNvSpPr/>
          <p:nvPr/>
        </p:nvSpPr>
        <p:spPr>
          <a:xfrm>
            <a:off x="8128000" y="1543050"/>
            <a:ext cx="1325563" cy="381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Disjunção</a:t>
            </a:r>
            <a:endParaRPr lang="pt-BR" sz="1867" dirty="0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A4C4F358-DC4A-42DD-A1F9-35CD6E1B7566}"/>
              </a:ext>
            </a:extLst>
          </p:cNvPr>
          <p:cNvSpPr/>
          <p:nvPr/>
        </p:nvSpPr>
        <p:spPr>
          <a:xfrm>
            <a:off x="5916613" y="2979738"/>
            <a:ext cx="1210328" cy="5572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06C9081C-B36F-487E-A70A-7DC435E032C1}"/>
              </a:ext>
            </a:extLst>
          </p:cNvPr>
          <p:cNvSpPr/>
          <p:nvPr/>
        </p:nvSpPr>
        <p:spPr>
          <a:xfrm>
            <a:off x="5902325" y="3533775"/>
            <a:ext cx="1203325" cy="5937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1" name="Retângulo 50">
            <a:extLst>
              <a:ext uri="{FF2B5EF4-FFF2-40B4-BE49-F238E27FC236}">
                <a16:creationId xmlns:a16="http://schemas.microsoft.com/office/drawing/2014/main" id="{701BD53E-03ED-41D8-ADA7-8748FCA4D663}"/>
              </a:ext>
            </a:extLst>
          </p:cNvPr>
          <p:cNvSpPr/>
          <p:nvPr/>
        </p:nvSpPr>
        <p:spPr>
          <a:xfrm>
            <a:off x="5930900" y="4095750"/>
            <a:ext cx="1174750" cy="6096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2" name="Retângulo 51">
            <a:extLst>
              <a:ext uri="{FF2B5EF4-FFF2-40B4-BE49-F238E27FC236}">
                <a16:creationId xmlns:a16="http://schemas.microsoft.com/office/drawing/2014/main" id="{DCBFE2C0-476B-468C-A2E1-6C2FE13A5088}"/>
              </a:ext>
            </a:extLst>
          </p:cNvPr>
          <p:cNvSpPr/>
          <p:nvPr/>
        </p:nvSpPr>
        <p:spPr>
          <a:xfrm>
            <a:off x="7722534" y="2432144"/>
            <a:ext cx="1195388" cy="4635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D2F4576C-5602-45AE-8F6E-54E761B6E3E1}"/>
              </a:ext>
            </a:extLst>
          </p:cNvPr>
          <p:cNvSpPr/>
          <p:nvPr/>
        </p:nvSpPr>
        <p:spPr>
          <a:xfrm>
            <a:off x="7731312" y="3016344"/>
            <a:ext cx="1195388" cy="461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F783E0BB-11CD-4A39-99B4-F810B0B8B199}"/>
              </a:ext>
            </a:extLst>
          </p:cNvPr>
          <p:cNvSpPr/>
          <p:nvPr/>
        </p:nvSpPr>
        <p:spPr>
          <a:xfrm>
            <a:off x="7748588" y="3582988"/>
            <a:ext cx="1195387" cy="4619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38F63803-7E89-4C38-8579-410EEBB04027}"/>
              </a:ext>
            </a:extLst>
          </p:cNvPr>
          <p:cNvSpPr/>
          <p:nvPr/>
        </p:nvSpPr>
        <p:spPr>
          <a:xfrm>
            <a:off x="7727950" y="4159250"/>
            <a:ext cx="1195388" cy="4619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E0A9A1A0-CCDD-4A8E-B98C-F0948516B671}"/>
              </a:ext>
            </a:extLst>
          </p:cNvPr>
          <p:cNvSpPr/>
          <p:nvPr/>
        </p:nvSpPr>
        <p:spPr>
          <a:xfrm>
            <a:off x="5913438" y="2427288"/>
            <a:ext cx="1195387" cy="5238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D4073DE1-66C5-4FB1-A839-D792ED51AF8A}"/>
              </a:ext>
            </a:extLst>
          </p:cNvPr>
          <p:cNvSpPr/>
          <p:nvPr/>
        </p:nvSpPr>
        <p:spPr>
          <a:xfrm>
            <a:off x="3887788" y="3532188"/>
            <a:ext cx="1195387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E75FC968-7C9D-4FF2-8B5D-C10A59AD401F}"/>
              </a:ext>
            </a:extLst>
          </p:cNvPr>
          <p:cNvSpPr/>
          <p:nvPr/>
        </p:nvSpPr>
        <p:spPr>
          <a:xfrm>
            <a:off x="3887788" y="4106863"/>
            <a:ext cx="1195387" cy="6016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EBBEA25D-3814-40CB-A429-33C2BFF0DB28}"/>
              </a:ext>
            </a:extLst>
          </p:cNvPr>
          <p:cNvSpPr txBox="1"/>
          <p:nvPr/>
        </p:nvSpPr>
        <p:spPr>
          <a:xfrm>
            <a:off x="7143750" y="3027363"/>
            <a:ext cx="384175" cy="3794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8ED323FE-256F-4059-BB69-830CCF0CF9AB}"/>
              </a:ext>
            </a:extLst>
          </p:cNvPr>
          <p:cNvSpPr txBox="1"/>
          <p:nvPr/>
        </p:nvSpPr>
        <p:spPr>
          <a:xfrm>
            <a:off x="7196138" y="3616325"/>
            <a:ext cx="385762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F35872BC-747C-4EC1-B0E8-ADD2DBB12C1A}"/>
              </a:ext>
            </a:extLst>
          </p:cNvPr>
          <p:cNvSpPr txBox="1"/>
          <p:nvPr/>
        </p:nvSpPr>
        <p:spPr>
          <a:xfrm>
            <a:off x="7227888" y="4140200"/>
            <a:ext cx="385762" cy="3794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 </a:t>
            </a:r>
            <a:endParaRPr lang="pt-BR" sz="1867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6;p52">
            <a:extLst>
              <a:ext uri="{FF2B5EF4-FFF2-40B4-BE49-F238E27FC236}">
                <a16:creationId xmlns:a16="http://schemas.microsoft.com/office/drawing/2014/main" id="{39666143-0742-43D8-8BFC-259970E6603D}"/>
              </a:ext>
            </a:extLst>
          </p:cNvPr>
          <p:cNvSpPr txBox="1"/>
          <p:nvPr/>
        </p:nvSpPr>
        <p:spPr>
          <a:xfrm>
            <a:off x="1524934" y="343460"/>
            <a:ext cx="9061450" cy="553957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&lt;h1&gt; Operadores&lt;/h1&gt;</a:t>
            </a:r>
          </a:p>
        </p:txBody>
      </p:sp>
      <p:sp>
        <p:nvSpPr>
          <p:cNvPr id="5" name="Google Shape;336;p52">
            <a:extLst>
              <a:ext uri="{FF2B5EF4-FFF2-40B4-BE49-F238E27FC236}">
                <a16:creationId xmlns:a16="http://schemas.microsoft.com/office/drawing/2014/main" id="{3C519F2C-BBF5-4CB8-B2C5-902DBFA0CFAE}"/>
              </a:ext>
            </a:extLst>
          </p:cNvPr>
          <p:cNvSpPr txBox="1"/>
          <p:nvPr/>
        </p:nvSpPr>
        <p:spPr>
          <a:xfrm>
            <a:off x="614363" y="1822450"/>
            <a:ext cx="10487025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&lt;h2&gt; Precedência de Operadores &lt;/h2&gt;</a:t>
            </a:r>
          </a:p>
        </p:txBody>
      </p:sp>
      <p:sp>
        <p:nvSpPr>
          <p:cNvPr id="7" name="Google Shape;336;p52">
            <a:extLst>
              <a:ext uri="{FF2B5EF4-FFF2-40B4-BE49-F238E27FC236}">
                <a16:creationId xmlns:a16="http://schemas.microsoft.com/office/drawing/2014/main" id="{73E8CCD3-B2D0-4789-864A-50A217F31FB2}"/>
              </a:ext>
            </a:extLst>
          </p:cNvPr>
          <p:cNvSpPr txBox="1"/>
          <p:nvPr/>
        </p:nvSpPr>
        <p:spPr>
          <a:xfrm>
            <a:off x="866775" y="2249488"/>
            <a:ext cx="10487025" cy="739775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3200" b="1" dirty="0">
                <a:solidFill>
                  <a:schemeClr val="accent1">
                    <a:lumMod val="50000"/>
                  </a:schemeClr>
                </a:solidFill>
              </a:rPr>
              <a:t>6 + 4/2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C0841589-C6FE-4523-8FFC-9A10C86F6FEB}"/>
              </a:ext>
            </a:extLst>
          </p:cNvPr>
          <p:cNvSpPr/>
          <p:nvPr/>
        </p:nvSpPr>
        <p:spPr>
          <a:xfrm>
            <a:off x="4376738" y="3090863"/>
            <a:ext cx="3373437" cy="3325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034F2B2-B919-4CD2-8B55-D5EC8C5A1F8A}"/>
              </a:ext>
            </a:extLst>
          </p:cNvPr>
          <p:cNvSpPr/>
          <p:nvPr/>
        </p:nvSpPr>
        <p:spPr>
          <a:xfrm>
            <a:off x="5114925" y="3244850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(  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474CEB4-16E4-4548-BEA2-C5A7FB33474B}"/>
              </a:ext>
            </a:extLst>
          </p:cNvPr>
          <p:cNvSpPr/>
          <p:nvPr/>
        </p:nvSpPr>
        <p:spPr>
          <a:xfrm>
            <a:off x="5106988" y="3938588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**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8A6A810-EF48-4D5F-A7FC-BAB41B42CF94}"/>
              </a:ext>
            </a:extLst>
          </p:cNvPr>
          <p:cNvSpPr/>
          <p:nvPr/>
        </p:nvSpPr>
        <p:spPr>
          <a:xfrm>
            <a:off x="5121275" y="4737100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*         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80FE3C6D-3575-4ECA-A500-ECED52E1D66E}"/>
              </a:ext>
            </a:extLst>
          </p:cNvPr>
          <p:cNvSpPr/>
          <p:nvPr/>
        </p:nvSpPr>
        <p:spPr>
          <a:xfrm>
            <a:off x="5988050" y="4725988"/>
            <a:ext cx="671513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/         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6EA2056B-8C81-454F-8AA5-2CAE58CC781B}"/>
              </a:ext>
            </a:extLst>
          </p:cNvPr>
          <p:cNvSpPr/>
          <p:nvPr/>
        </p:nvSpPr>
        <p:spPr>
          <a:xfrm>
            <a:off x="6821488" y="4725988"/>
            <a:ext cx="671512" cy="56356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%         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49362F5-DFC1-4ABB-9189-EB10F3CABC34}"/>
              </a:ext>
            </a:extLst>
          </p:cNvPr>
          <p:cNvSpPr/>
          <p:nvPr/>
        </p:nvSpPr>
        <p:spPr>
          <a:xfrm>
            <a:off x="5118100" y="5565775"/>
            <a:ext cx="671513" cy="56356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+         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FDA49C8-F72B-465D-A038-867CA4D4C69D}"/>
              </a:ext>
            </a:extLst>
          </p:cNvPr>
          <p:cNvSpPr/>
          <p:nvPr/>
        </p:nvSpPr>
        <p:spPr>
          <a:xfrm>
            <a:off x="5984875" y="5556250"/>
            <a:ext cx="671513" cy="56197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-         </a:t>
            </a:r>
          </a:p>
        </p:txBody>
      </p:sp>
      <p:sp>
        <p:nvSpPr>
          <p:cNvPr id="20" name="Seta para baixo 19">
            <a:extLst>
              <a:ext uri="{FF2B5EF4-FFF2-40B4-BE49-F238E27FC236}">
                <a16:creationId xmlns:a16="http://schemas.microsoft.com/office/drawing/2014/main" id="{CB252ECA-D634-41A4-9313-7BEE9AABDDC2}"/>
              </a:ext>
            </a:extLst>
          </p:cNvPr>
          <p:cNvSpPr/>
          <p:nvPr/>
        </p:nvSpPr>
        <p:spPr>
          <a:xfrm>
            <a:off x="4498975" y="3236913"/>
            <a:ext cx="531813" cy="2873375"/>
          </a:xfrm>
          <a:prstGeom prst="down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76B64F35-DB2F-46AB-A4D2-E277CEEB73A9}"/>
              </a:ext>
            </a:extLst>
          </p:cNvPr>
          <p:cNvSpPr/>
          <p:nvPr/>
        </p:nvSpPr>
        <p:spPr>
          <a:xfrm>
            <a:off x="4022725" y="1893888"/>
            <a:ext cx="4691063" cy="4762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C292E1EE-6E31-416F-B5AA-A30005F6A298}"/>
              </a:ext>
            </a:extLst>
          </p:cNvPr>
          <p:cNvSpPr/>
          <p:nvPr/>
        </p:nvSpPr>
        <p:spPr>
          <a:xfrm>
            <a:off x="4267200" y="2025650"/>
            <a:ext cx="2586038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a = 5 + 3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6696C37C-FB0C-44F5-80B0-7B638F0E5944}"/>
              </a:ext>
            </a:extLst>
          </p:cNvPr>
          <p:cNvSpPr/>
          <p:nvPr/>
        </p:nvSpPr>
        <p:spPr>
          <a:xfrm>
            <a:off x="4243388" y="2741613"/>
            <a:ext cx="2652712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var  b= a % 5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32FA395-F290-4E0C-AA5A-F5F4BA386A99}"/>
              </a:ext>
            </a:extLst>
          </p:cNvPr>
          <p:cNvSpPr/>
          <p:nvPr/>
        </p:nvSpPr>
        <p:spPr>
          <a:xfrm>
            <a:off x="4243388" y="3540125"/>
            <a:ext cx="2673350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c = 5 * b ** 2         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0464B9C-076C-4386-9BE3-4383C8EAFB88}"/>
              </a:ext>
            </a:extLst>
          </p:cNvPr>
          <p:cNvSpPr/>
          <p:nvPr/>
        </p:nvSpPr>
        <p:spPr>
          <a:xfrm>
            <a:off x="7065963" y="2759075"/>
            <a:ext cx="671512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         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7EA2BD3-18FB-4C8E-8929-5155D5F6525B}"/>
              </a:ext>
            </a:extLst>
          </p:cNvPr>
          <p:cNvSpPr/>
          <p:nvPr/>
        </p:nvSpPr>
        <p:spPr>
          <a:xfrm>
            <a:off x="7065963" y="2011363"/>
            <a:ext cx="671512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030877E-D909-479E-8996-967D535AA7DA}"/>
              </a:ext>
            </a:extLst>
          </p:cNvPr>
          <p:cNvSpPr/>
          <p:nvPr/>
        </p:nvSpPr>
        <p:spPr>
          <a:xfrm>
            <a:off x="4221163" y="4368800"/>
            <a:ext cx="2695575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d = 10 – a / 2         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76372EA2-6EDF-445B-9909-6DA31AE45DB7}"/>
              </a:ext>
            </a:extLst>
          </p:cNvPr>
          <p:cNvSpPr/>
          <p:nvPr/>
        </p:nvSpPr>
        <p:spPr>
          <a:xfrm>
            <a:off x="7083425" y="3503613"/>
            <a:ext cx="671513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28469F31-E205-4637-84CF-80B2B1D8A02C}"/>
              </a:ext>
            </a:extLst>
          </p:cNvPr>
          <p:cNvSpPr/>
          <p:nvPr/>
        </p:nvSpPr>
        <p:spPr>
          <a:xfrm>
            <a:off x="4254500" y="5149850"/>
            <a:ext cx="2693988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e = 6 * 2 / d         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9460BD65-886E-49CC-A2D8-75916FBD3633}"/>
              </a:ext>
            </a:extLst>
          </p:cNvPr>
          <p:cNvSpPr/>
          <p:nvPr/>
        </p:nvSpPr>
        <p:spPr>
          <a:xfrm>
            <a:off x="4275138" y="5886450"/>
            <a:ext cx="2695575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f = b % e + 4 / e        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CCFBE678-5704-422B-998F-19FBC8631A5C}"/>
              </a:ext>
            </a:extLst>
          </p:cNvPr>
          <p:cNvSpPr/>
          <p:nvPr/>
        </p:nvSpPr>
        <p:spPr>
          <a:xfrm>
            <a:off x="7115175" y="4375150"/>
            <a:ext cx="671513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628D7AC-25D4-4C0A-B6B8-DCBEBDCB7ED9}"/>
              </a:ext>
            </a:extLst>
          </p:cNvPr>
          <p:cNvSpPr/>
          <p:nvPr/>
        </p:nvSpPr>
        <p:spPr>
          <a:xfrm>
            <a:off x="7137400" y="5181600"/>
            <a:ext cx="671513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C7512AD4-F6B6-4D6B-9F50-7B1457DB20D1}"/>
              </a:ext>
            </a:extLst>
          </p:cNvPr>
          <p:cNvSpPr/>
          <p:nvPr/>
        </p:nvSpPr>
        <p:spPr>
          <a:xfrm>
            <a:off x="7169150" y="5899150"/>
            <a:ext cx="671513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>
              <a:solidFill>
                <a:schemeClr val="bg1"/>
              </a:solidFill>
            </a:endParaRPr>
          </a:p>
        </p:txBody>
      </p:sp>
      <p:sp>
        <p:nvSpPr>
          <p:cNvPr id="20" name="Google Shape;336;p52">
            <a:extLst>
              <a:ext uri="{FF2B5EF4-FFF2-40B4-BE49-F238E27FC236}">
                <a16:creationId xmlns:a16="http://schemas.microsoft.com/office/drawing/2014/main" id="{39666143-0742-43D8-8BFC-259970E6603D}"/>
              </a:ext>
            </a:extLst>
          </p:cNvPr>
          <p:cNvSpPr txBox="1"/>
          <p:nvPr/>
        </p:nvSpPr>
        <p:spPr>
          <a:xfrm>
            <a:off x="1713193" y="182095"/>
            <a:ext cx="9061450" cy="553957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&lt;h1&gt; Operadores&lt;/h1&gt;</a:t>
            </a:r>
          </a:p>
        </p:txBody>
      </p:sp>
      <p:sp>
        <p:nvSpPr>
          <p:cNvPr id="25" name="Google Shape;336;p52">
            <a:extLst>
              <a:ext uri="{FF2B5EF4-FFF2-40B4-BE49-F238E27FC236}">
                <a16:creationId xmlns:a16="http://schemas.microsoft.com/office/drawing/2014/main" id="{3C519F2C-BBF5-4CB8-B2C5-902DBFA0CFAE}"/>
              </a:ext>
            </a:extLst>
          </p:cNvPr>
          <p:cNvSpPr txBox="1"/>
          <p:nvPr/>
        </p:nvSpPr>
        <p:spPr>
          <a:xfrm>
            <a:off x="708493" y="773580"/>
            <a:ext cx="10487025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&lt;h2&gt; Precedência de Operadores &lt;/h2&gt;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038F1B48-EF60-4F03-8940-D82E35D9FD7C}"/>
              </a:ext>
            </a:extLst>
          </p:cNvPr>
          <p:cNvSpPr/>
          <p:nvPr/>
        </p:nvSpPr>
        <p:spPr>
          <a:xfrm>
            <a:off x="4022725" y="1893888"/>
            <a:ext cx="4691063" cy="4762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62B69BE-2E12-4FD1-889C-C56B23541E04}"/>
              </a:ext>
            </a:extLst>
          </p:cNvPr>
          <p:cNvSpPr/>
          <p:nvPr/>
        </p:nvSpPr>
        <p:spPr>
          <a:xfrm>
            <a:off x="4267200" y="2025650"/>
            <a:ext cx="2586038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a = 5 + 3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214FAC65-8AEE-4791-8BC0-3F116320D43A}"/>
              </a:ext>
            </a:extLst>
          </p:cNvPr>
          <p:cNvSpPr/>
          <p:nvPr/>
        </p:nvSpPr>
        <p:spPr>
          <a:xfrm>
            <a:off x="4243388" y="2741613"/>
            <a:ext cx="2652712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600" dirty="0">
                <a:solidFill>
                  <a:schemeClr val="bg1"/>
                </a:solidFill>
              </a:rPr>
              <a:t>var  b= a % 5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E1B1948-84A4-4CC6-9D34-B1CB7523BB33}"/>
              </a:ext>
            </a:extLst>
          </p:cNvPr>
          <p:cNvSpPr/>
          <p:nvPr/>
        </p:nvSpPr>
        <p:spPr>
          <a:xfrm>
            <a:off x="4243388" y="3540125"/>
            <a:ext cx="2673350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c = 5 * b ** 2         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FD2BD534-80FD-4986-A074-DF251A36FF6F}"/>
              </a:ext>
            </a:extLst>
          </p:cNvPr>
          <p:cNvSpPr/>
          <p:nvPr/>
        </p:nvSpPr>
        <p:spPr>
          <a:xfrm>
            <a:off x="7065963" y="2759075"/>
            <a:ext cx="671512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3         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42E8C3D-3367-43A9-90AC-EC5B1FB5851A}"/>
              </a:ext>
            </a:extLst>
          </p:cNvPr>
          <p:cNvSpPr/>
          <p:nvPr/>
        </p:nvSpPr>
        <p:spPr>
          <a:xfrm>
            <a:off x="7065963" y="2011363"/>
            <a:ext cx="671512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7487932E-772F-44D3-9BE1-D0A88DEA51E5}"/>
              </a:ext>
            </a:extLst>
          </p:cNvPr>
          <p:cNvSpPr/>
          <p:nvPr/>
        </p:nvSpPr>
        <p:spPr>
          <a:xfrm>
            <a:off x="4221163" y="4368800"/>
            <a:ext cx="2695575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d = 10 – a / 2         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E802611E-9B21-4165-AE32-7B30DC6BB7C8}"/>
              </a:ext>
            </a:extLst>
          </p:cNvPr>
          <p:cNvSpPr/>
          <p:nvPr/>
        </p:nvSpPr>
        <p:spPr>
          <a:xfrm>
            <a:off x="7083425" y="3503613"/>
            <a:ext cx="671513" cy="56991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45         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77E1CEBB-D2C4-4245-915A-6218E7B80ADE}"/>
              </a:ext>
            </a:extLst>
          </p:cNvPr>
          <p:cNvSpPr/>
          <p:nvPr/>
        </p:nvSpPr>
        <p:spPr>
          <a:xfrm>
            <a:off x="4254500" y="5149850"/>
            <a:ext cx="2693988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e = 6 * 2 / d         </a:t>
            </a: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38DE6838-6842-4D32-B89C-90D26C8D334D}"/>
              </a:ext>
            </a:extLst>
          </p:cNvPr>
          <p:cNvSpPr/>
          <p:nvPr/>
        </p:nvSpPr>
        <p:spPr>
          <a:xfrm>
            <a:off x="4275138" y="5886450"/>
            <a:ext cx="2695575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var f = b % e + 4 / e        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014C9656-C9FA-4F85-ACDD-2C2769BC7362}"/>
              </a:ext>
            </a:extLst>
          </p:cNvPr>
          <p:cNvSpPr/>
          <p:nvPr/>
        </p:nvSpPr>
        <p:spPr>
          <a:xfrm>
            <a:off x="7115175" y="4375150"/>
            <a:ext cx="671513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8154ABA0-5B15-4A79-A116-42BE99B2E960}"/>
              </a:ext>
            </a:extLst>
          </p:cNvPr>
          <p:cNvSpPr/>
          <p:nvPr/>
        </p:nvSpPr>
        <p:spPr>
          <a:xfrm>
            <a:off x="7137400" y="5181600"/>
            <a:ext cx="671513" cy="5715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488E9D5F-DF3F-45D7-BE3F-C4C56AFE5556}"/>
              </a:ext>
            </a:extLst>
          </p:cNvPr>
          <p:cNvSpPr/>
          <p:nvPr/>
        </p:nvSpPr>
        <p:spPr>
          <a:xfrm>
            <a:off x="7169150" y="5899150"/>
            <a:ext cx="671513" cy="56991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Google Shape;336;p52">
            <a:extLst>
              <a:ext uri="{FF2B5EF4-FFF2-40B4-BE49-F238E27FC236}">
                <a16:creationId xmlns:a16="http://schemas.microsoft.com/office/drawing/2014/main" id="{39666143-0742-43D8-8BFC-259970E6603D}"/>
              </a:ext>
            </a:extLst>
          </p:cNvPr>
          <p:cNvSpPr txBox="1"/>
          <p:nvPr/>
        </p:nvSpPr>
        <p:spPr>
          <a:xfrm>
            <a:off x="1713193" y="182095"/>
            <a:ext cx="9061450" cy="553957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&lt;h1&gt; Operadores&lt;/h1&gt;</a:t>
            </a:r>
          </a:p>
        </p:txBody>
      </p:sp>
      <p:sp>
        <p:nvSpPr>
          <p:cNvPr id="25" name="Google Shape;336;p52">
            <a:extLst>
              <a:ext uri="{FF2B5EF4-FFF2-40B4-BE49-F238E27FC236}">
                <a16:creationId xmlns:a16="http://schemas.microsoft.com/office/drawing/2014/main" id="{3C519F2C-BBF5-4CB8-B2C5-902DBFA0CFAE}"/>
              </a:ext>
            </a:extLst>
          </p:cNvPr>
          <p:cNvSpPr txBox="1"/>
          <p:nvPr/>
        </p:nvSpPr>
        <p:spPr>
          <a:xfrm>
            <a:off x="708493" y="773580"/>
            <a:ext cx="10487025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&lt;h2&gt; Precedência de Operadores &lt;/h2&gt;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8FFA4505-F9DA-40B2-A834-8BB17CADD202}"/>
              </a:ext>
            </a:extLst>
          </p:cNvPr>
          <p:cNvSpPr/>
          <p:nvPr/>
        </p:nvSpPr>
        <p:spPr>
          <a:xfrm>
            <a:off x="2959100" y="2176463"/>
            <a:ext cx="6710363" cy="41862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291989B2-91A4-4412-85A2-0EB884A3B5ED}"/>
              </a:ext>
            </a:extLst>
          </p:cNvPr>
          <p:cNvSpPr/>
          <p:nvPr/>
        </p:nvSpPr>
        <p:spPr>
          <a:xfrm>
            <a:off x="5033963" y="2647950"/>
            <a:ext cx="2968625" cy="59213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Operadores Aritméticos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01ECBA22-CBAD-4258-AB6D-98BB6C7BA6EA}"/>
              </a:ext>
            </a:extLst>
          </p:cNvPr>
          <p:cNvSpPr/>
          <p:nvPr/>
        </p:nvSpPr>
        <p:spPr>
          <a:xfrm>
            <a:off x="5030788" y="3240088"/>
            <a:ext cx="2971800" cy="517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Operadores Relacionais</a:t>
            </a:r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E6E0FAF9-21D5-4666-A6BD-5DB356CB908A}"/>
              </a:ext>
            </a:extLst>
          </p:cNvPr>
          <p:cNvSpPr/>
          <p:nvPr/>
        </p:nvSpPr>
        <p:spPr>
          <a:xfrm>
            <a:off x="5016500" y="3756025"/>
            <a:ext cx="2986088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Operadores Lógicos</a:t>
            </a:r>
          </a:p>
        </p:txBody>
      </p:sp>
      <p:sp>
        <p:nvSpPr>
          <p:cNvPr id="24" name="Seta para baixo 23">
            <a:extLst>
              <a:ext uri="{FF2B5EF4-FFF2-40B4-BE49-F238E27FC236}">
                <a16:creationId xmlns:a16="http://schemas.microsoft.com/office/drawing/2014/main" id="{75F87706-4E5E-4A73-B70F-DC90B8EFF846}"/>
              </a:ext>
            </a:extLst>
          </p:cNvPr>
          <p:cNvSpPr/>
          <p:nvPr/>
        </p:nvSpPr>
        <p:spPr>
          <a:xfrm>
            <a:off x="4540250" y="2676525"/>
            <a:ext cx="420688" cy="3321050"/>
          </a:xfrm>
          <a:prstGeom prst="down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341598B-34AB-434B-9793-88B7B18BAFAA}"/>
              </a:ext>
            </a:extLst>
          </p:cNvPr>
          <p:cNvSpPr/>
          <p:nvPr/>
        </p:nvSpPr>
        <p:spPr>
          <a:xfrm>
            <a:off x="5991225" y="4379913"/>
            <a:ext cx="735013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5A37C5EA-72AA-42BB-94B3-499E84A3B2D2}"/>
              </a:ext>
            </a:extLst>
          </p:cNvPr>
          <p:cNvSpPr/>
          <p:nvPr/>
        </p:nvSpPr>
        <p:spPr>
          <a:xfrm>
            <a:off x="5997575" y="5059363"/>
            <a:ext cx="757238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&amp;&amp;</a:t>
            </a:r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6FDA0D62-A1A3-4BA6-94A6-EC6579F68439}"/>
              </a:ext>
            </a:extLst>
          </p:cNvPr>
          <p:cNvSpPr/>
          <p:nvPr/>
        </p:nvSpPr>
        <p:spPr>
          <a:xfrm>
            <a:off x="6018213" y="5683250"/>
            <a:ext cx="757237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|</a:t>
            </a:r>
            <a:r>
              <a:rPr lang="pt-BR" sz="1867" b="1" dirty="0" err="1">
                <a:solidFill>
                  <a:schemeClr val="bg1"/>
                </a:solidFill>
              </a:rPr>
              <a:t>|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12" name="Google Shape;336;p52">
            <a:extLst>
              <a:ext uri="{FF2B5EF4-FFF2-40B4-BE49-F238E27FC236}">
                <a16:creationId xmlns:a16="http://schemas.microsoft.com/office/drawing/2014/main" id="{39666143-0742-43D8-8BFC-259970E6603D}"/>
              </a:ext>
            </a:extLst>
          </p:cNvPr>
          <p:cNvSpPr txBox="1"/>
          <p:nvPr/>
        </p:nvSpPr>
        <p:spPr>
          <a:xfrm>
            <a:off x="1578723" y="168648"/>
            <a:ext cx="9061450" cy="553957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</a:rPr>
              <a:t>&lt;h1&gt; Operadores&lt;/h1&gt;</a:t>
            </a:r>
          </a:p>
        </p:txBody>
      </p:sp>
      <p:sp>
        <p:nvSpPr>
          <p:cNvPr id="13" name="Google Shape;336;p52">
            <a:extLst>
              <a:ext uri="{FF2B5EF4-FFF2-40B4-BE49-F238E27FC236}">
                <a16:creationId xmlns:a16="http://schemas.microsoft.com/office/drawing/2014/main" id="{3C519F2C-BBF5-4CB8-B2C5-902DBFA0CFAE}"/>
              </a:ext>
            </a:extLst>
          </p:cNvPr>
          <p:cNvSpPr txBox="1"/>
          <p:nvPr/>
        </p:nvSpPr>
        <p:spPr>
          <a:xfrm>
            <a:off x="681598" y="1082862"/>
            <a:ext cx="10487025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&lt;h2&gt; Precedência de Operadores &lt;/h2&gt;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8;p22"/>
          <p:cNvSpPr/>
          <p:nvPr/>
        </p:nvSpPr>
        <p:spPr>
          <a:xfrm>
            <a:off x="635369" y="1537251"/>
            <a:ext cx="6878614" cy="82519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Font typeface="Roboto"/>
              <a:buNone/>
            </a:pP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Identificação e descrição de um problema.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89;p22"/>
          <p:cNvSpPr/>
          <p:nvPr/>
        </p:nvSpPr>
        <p:spPr>
          <a:xfrm>
            <a:off x="635368" y="2689680"/>
            <a:ext cx="8482127" cy="66312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Font typeface="Roboto"/>
              <a:buNone/>
            </a:pP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Verificação de detalhes importantes para a solução.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90;p22"/>
          <p:cNvSpPr/>
          <p:nvPr/>
        </p:nvSpPr>
        <p:spPr>
          <a:xfrm>
            <a:off x="661873" y="3708904"/>
            <a:ext cx="8164075" cy="4785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Font typeface="Roboto"/>
              <a:buNone/>
            </a:pP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Decomposição do problema em partes menores.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1;p22"/>
          <p:cNvSpPr/>
          <p:nvPr/>
        </p:nvSpPr>
        <p:spPr>
          <a:xfrm>
            <a:off x="661872" y="4523807"/>
            <a:ext cx="11198824" cy="629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Font typeface="Roboto"/>
              <a:buNone/>
            </a:pP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Tratamento dos segmentos na criação de um processo de </a:t>
            </a:r>
            <a:r>
              <a:rPr lang="pt-BR" sz="2800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olução.</a:t>
            </a:r>
            <a:endParaRPr sz="2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92;p22"/>
          <p:cNvSpPr/>
          <p:nvPr/>
        </p:nvSpPr>
        <p:spPr>
          <a:xfrm>
            <a:off x="661874" y="5374832"/>
            <a:ext cx="8932700" cy="5727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2000" b="1" i="0" u="none" strike="noStrike" cap="none">
              <a:solidFill>
                <a:srgbClr val="21252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Font typeface="Roboto"/>
              <a:buNone/>
            </a:pPr>
            <a:r>
              <a:rPr lang="pt-BR" sz="28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Aplicação e avaliação da solução proposta</a:t>
            </a:r>
            <a:r>
              <a:rPr lang="pt-BR" sz="2000" b="0" i="0" u="none" strike="noStrike" cap="none" dirty="0">
                <a:solidFill>
                  <a:srgbClr val="21252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2503971" y="522771"/>
            <a:ext cx="9515475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&lt;h1&gt;O pensamento Computacional?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6;p52">
            <a:extLst>
              <a:ext uri="{FF2B5EF4-FFF2-40B4-BE49-F238E27FC236}">
                <a16:creationId xmlns:a16="http://schemas.microsoft.com/office/drawing/2014/main" id="{DBB3B216-2ED5-41F5-AC4D-AC0989E12ABE}"/>
              </a:ext>
            </a:extLst>
          </p:cNvPr>
          <p:cNvSpPr txBox="1"/>
          <p:nvPr/>
        </p:nvSpPr>
        <p:spPr>
          <a:xfrm>
            <a:off x="1758484" y="480079"/>
            <a:ext cx="9061450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&lt;h1&gt; Operadores Ternários&lt;/h1&gt;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72BB0A6D-89C5-4556-AFB0-0BA1C20638D1}"/>
              </a:ext>
            </a:extLst>
          </p:cNvPr>
          <p:cNvSpPr/>
          <p:nvPr/>
        </p:nvSpPr>
        <p:spPr>
          <a:xfrm>
            <a:off x="2959100" y="1604963"/>
            <a:ext cx="6710363" cy="30083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3586FED5-52E6-4DAB-A733-E510152139D5}"/>
              </a:ext>
            </a:extLst>
          </p:cNvPr>
          <p:cNvSpPr/>
          <p:nvPr/>
        </p:nvSpPr>
        <p:spPr>
          <a:xfrm>
            <a:off x="5033963" y="2076450"/>
            <a:ext cx="2968625" cy="59213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?     :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10CF7545-7194-4D4C-AF06-200FC02A42D2}"/>
              </a:ext>
            </a:extLst>
          </p:cNvPr>
          <p:cNvSpPr/>
          <p:nvPr/>
        </p:nvSpPr>
        <p:spPr>
          <a:xfrm>
            <a:off x="5030788" y="2668588"/>
            <a:ext cx="2971800" cy="517525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Var média ? </a:t>
            </a: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r>
              <a:rPr lang="pt-BR" sz="1867" b="1" dirty="0">
                <a:solidFill>
                  <a:schemeClr val="bg1"/>
                </a:solidFill>
              </a:rPr>
              <a:t> : </a:t>
            </a: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endParaRPr lang="pt-BR" sz="1867" b="1" dirty="0">
              <a:solidFill>
                <a:schemeClr val="bg1"/>
              </a:solidFill>
            </a:endParaRP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CDC380DC-2F4E-410B-823E-3ED4379FA564}"/>
              </a:ext>
            </a:extLst>
          </p:cNvPr>
          <p:cNvSpPr/>
          <p:nvPr/>
        </p:nvSpPr>
        <p:spPr>
          <a:xfrm>
            <a:off x="7624763" y="3541713"/>
            <a:ext cx="1778000" cy="546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‘Reprovado’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7422A8A-41C1-42D6-809C-00CB2F956FFD}"/>
              </a:ext>
            </a:extLst>
          </p:cNvPr>
          <p:cNvSpPr/>
          <p:nvPr/>
        </p:nvSpPr>
        <p:spPr>
          <a:xfrm>
            <a:off x="5024438" y="3562350"/>
            <a:ext cx="427037" cy="4762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F69A1AF5-1F2B-4B57-943E-4FF936796FDF}"/>
              </a:ext>
            </a:extLst>
          </p:cNvPr>
          <p:cNvSpPr/>
          <p:nvPr/>
        </p:nvSpPr>
        <p:spPr>
          <a:xfrm>
            <a:off x="3287713" y="3533775"/>
            <a:ext cx="1673225" cy="5476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média &gt;= 7.0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F4E99D4-74D8-4227-BF78-C460C59E6D48}"/>
              </a:ext>
            </a:extLst>
          </p:cNvPr>
          <p:cNvSpPr/>
          <p:nvPr/>
        </p:nvSpPr>
        <p:spPr>
          <a:xfrm>
            <a:off x="5502275" y="3533775"/>
            <a:ext cx="1574800" cy="54768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‘Aprovado’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DEED8611-8909-4574-8F36-20FA702F9DE9}"/>
              </a:ext>
            </a:extLst>
          </p:cNvPr>
          <p:cNvSpPr/>
          <p:nvPr/>
        </p:nvSpPr>
        <p:spPr>
          <a:xfrm>
            <a:off x="7132638" y="3570288"/>
            <a:ext cx="427037" cy="47625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17" name="Google Shape;336;p52">
            <a:extLst>
              <a:ext uri="{FF2B5EF4-FFF2-40B4-BE49-F238E27FC236}">
                <a16:creationId xmlns:a16="http://schemas.microsoft.com/office/drawing/2014/main" id="{429B0513-82F0-4908-8F50-2B613FD3515F}"/>
              </a:ext>
            </a:extLst>
          </p:cNvPr>
          <p:cNvSpPr txBox="1"/>
          <p:nvPr/>
        </p:nvSpPr>
        <p:spPr>
          <a:xfrm>
            <a:off x="1881188" y="4927600"/>
            <a:ext cx="9061450" cy="1682793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Três blocos (Bloco teste lógico, bloco verdadeiro e bloco falso)</a:t>
            </a: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É um Operador condicional </a:t>
            </a: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Utilizado como atalho para </a:t>
            </a:r>
            <a:r>
              <a:rPr lang="pt-BR" sz="1867" b="1" dirty="0" err="1">
                <a:solidFill>
                  <a:schemeClr val="accent1">
                    <a:lumMod val="50000"/>
                  </a:schemeClr>
                </a:solidFill>
              </a:rPr>
              <a:t>If</a:t>
            </a: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pt-BR" sz="1867" b="1" dirty="0" err="1">
                <a:solidFill>
                  <a:schemeClr val="accent1">
                    <a:lumMod val="50000"/>
                  </a:schemeClr>
                </a:solidFill>
              </a:rPr>
              <a:t>else</a:t>
            </a:r>
            <a:endParaRPr lang="pt-BR" sz="1867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É apresentado o que vai acontecer se o teste lógico for verdadeiro e o que vai acontecer se o teste lógico for falso.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1" y="1846362"/>
            <a:ext cx="257175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</a:rPr>
              <a:t>Media </a:t>
            </a:r>
            <a:r>
              <a:rPr lang="pt-BR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condição a ser testada </a:t>
            </a: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endParaRPr lang="pt-BR" b="1" dirty="0">
              <a:solidFill>
                <a:schemeClr val="accent1">
                  <a:lumMod val="50000"/>
                </a:schemeClr>
              </a:solidFill>
              <a:sym typeface="Wingdings" pitchFamily="2" charset="2"/>
            </a:endParaRP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?  lê-se então</a:t>
            </a:r>
          </a:p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b="1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:  lê-se se não</a:t>
            </a:r>
            <a:endParaRPr lang="pt-BR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6;p52">
            <a:extLst>
              <a:ext uri="{FF2B5EF4-FFF2-40B4-BE49-F238E27FC236}">
                <a16:creationId xmlns:a16="http://schemas.microsoft.com/office/drawing/2014/main" id="{DBB3B216-2ED5-41F5-AC4D-AC0989E12ABE}"/>
              </a:ext>
            </a:extLst>
          </p:cNvPr>
          <p:cNvSpPr txBox="1"/>
          <p:nvPr/>
        </p:nvSpPr>
        <p:spPr>
          <a:xfrm>
            <a:off x="1758484" y="480079"/>
            <a:ext cx="9061450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&lt;h1&gt; Operadores Ternários&lt;/h1&gt;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 l="27472" t="17045" r="1930" b="27841"/>
          <a:stretch>
            <a:fillRect/>
          </a:stretch>
        </p:blipFill>
        <p:spPr bwMode="auto">
          <a:xfrm>
            <a:off x="1440873" y="1427018"/>
            <a:ext cx="9185563" cy="4031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36;p52">
            <a:extLst>
              <a:ext uri="{FF2B5EF4-FFF2-40B4-BE49-F238E27FC236}">
                <a16:creationId xmlns:a16="http://schemas.microsoft.com/office/drawing/2014/main" id="{DBB3B216-2ED5-41F5-AC4D-AC0989E12ABE}"/>
              </a:ext>
            </a:extLst>
          </p:cNvPr>
          <p:cNvSpPr txBox="1"/>
          <p:nvPr/>
        </p:nvSpPr>
        <p:spPr>
          <a:xfrm>
            <a:off x="1855466" y="272261"/>
            <a:ext cx="9061450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&lt;h1&gt; Operadores Ternários&lt;/h1&gt;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 l="15546" r="28338" b="21780"/>
          <a:stretch>
            <a:fillRect/>
          </a:stretch>
        </p:blipFill>
        <p:spPr bwMode="auto">
          <a:xfrm>
            <a:off x="3075709" y="914400"/>
            <a:ext cx="7301345" cy="57219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BD17C173-B115-4BE4-832C-E9769ECABD24}"/>
              </a:ext>
            </a:extLst>
          </p:cNvPr>
          <p:cNvSpPr/>
          <p:nvPr/>
        </p:nvSpPr>
        <p:spPr>
          <a:xfrm>
            <a:off x="2959100" y="2176463"/>
            <a:ext cx="6710363" cy="30083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sz="1867" dirty="0"/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F8A44F12-5B8A-4CDE-A10C-A6BDBB0F1DCC}"/>
              </a:ext>
            </a:extLst>
          </p:cNvPr>
          <p:cNvSpPr/>
          <p:nvPr/>
        </p:nvSpPr>
        <p:spPr>
          <a:xfrm>
            <a:off x="3475038" y="3152775"/>
            <a:ext cx="5886450" cy="10541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var média = 8 </a:t>
            </a:r>
          </a:p>
          <a:p>
            <a:pPr algn="ctr">
              <a:defRPr/>
            </a:pPr>
            <a:r>
              <a:rPr lang="pt-BR" sz="1867" b="1" dirty="0">
                <a:solidFill>
                  <a:schemeClr val="bg1"/>
                </a:solidFill>
              </a:rPr>
              <a:t>var resultado = media % 2 == 0 ? “</a:t>
            </a:r>
            <a:r>
              <a:rPr lang="pt-BR" sz="1867" b="1" dirty="0" err="1">
                <a:solidFill>
                  <a:schemeClr val="bg1"/>
                </a:solidFill>
              </a:rPr>
              <a:t>true</a:t>
            </a:r>
            <a:r>
              <a:rPr lang="pt-BR" sz="1867" b="1" dirty="0">
                <a:solidFill>
                  <a:schemeClr val="bg1"/>
                </a:solidFill>
              </a:rPr>
              <a:t>” : “</a:t>
            </a:r>
            <a:r>
              <a:rPr lang="pt-BR" sz="1867" b="1" dirty="0" err="1">
                <a:solidFill>
                  <a:schemeClr val="bg1"/>
                </a:solidFill>
              </a:rPr>
              <a:t>false</a:t>
            </a:r>
            <a:r>
              <a:rPr lang="pt-BR" sz="1867" b="1" dirty="0">
                <a:solidFill>
                  <a:schemeClr val="bg1"/>
                </a:solidFill>
              </a:rPr>
              <a:t>”</a:t>
            </a:r>
          </a:p>
        </p:txBody>
      </p:sp>
      <p:sp>
        <p:nvSpPr>
          <p:cNvPr id="5" name="Google Shape;336;p52">
            <a:extLst>
              <a:ext uri="{FF2B5EF4-FFF2-40B4-BE49-F238E27FC236}">
                <a16:creationId xmlns:a16="http://schemas.microsoft.com/office/drawing/2014/main" id="{DBB3B216-2ED5-41F5-AC4D-AC0989E12ABE}"/>
              </a:ext>
            </a:extLst>
          </p:cNvPr>
          <p:cNvSpPr txBox="1"/>
          <p:nvPr/>
        </p:nvSpPr>
        <p:spPr>
          <a:xfrm>
            <a:off x="1758484" y="480079"/>
            <a:ext cx="9061450" cy="533400"/>
          </a:xfrm>
          <a:prstGeom prst="rect">
            <a:avLst/>
          </a:prstGeom>
          <a:noFill/>
          <a:ln>
            <a:noFill/>
          </a:ln>
        </p:spPr>
        <p:txBody>
          <a:bodyPr spcFirstLastPara="1" lIns="121900" tIns="121900" rIns="121900" bIns="121900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  <a:defRPr/>
            </a:pPr>
            <a:r>
              <a:rPr lang="pt-BR" sz="1867" b="1" dirty="0">
                <a:solidFill>
                  <a:schemeClr val="accent1">
                    <a:lumMod val="50000"/>
                  </a:schemeClr>
                </a:solidFill>
              </a:rPr>
              <a:t>&lt;h1&gt; Operadores Ternários&lt;/h1&gt;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tângulo 6"/>
          <p:cNvSpPr>
            <a:spLocks noChangeArrowheads="1"/>
          </p:cNvSpPr>
          <p:nvPr/>
        </p:nvSpPr>
        <p:spPr bwMode="auto">
          <a:xfrm>
            <a:off x="2698750" y="3321050"/>
            <a:ext cx="7632700" cy="969963"/>
          </a:xfrm>
          <a:prstGeom prst="rect">
            <a:avLst/>
          </a:prstGeom>
          <a:noFill/>
          <a:ln>
            <a:noFill/>
          </a:ln>
        </p:spPr>
        <p:txBody>
          <a:bodyPr lIns="121917" tIns="60958" rIns="121917" bIns="60958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buChar char="–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buChar char="»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»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»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»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buChar char="»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>
              <a:buClrTx/>
              <a:buFont typeface="Arial" panose="020B0604020202020204" pitchFamily="34" charset="0"/>
              <a:buNone/>
              <a:defRPr/>
            </a:pPr>
            <a:r>
              <a:rPr lang="pt-BR" altLang="pt-BR" sz="2700" dirty="0">
                <a:solidFill>
                  <a:schemeClr val="accent1">
                    <a:lumMod val="75000"/>
                  </a:schemeClr>
                </a:solidFill>
              </a:rPr>
              <a:t>&lt;p&gt;&lt;</a:t>
            </a:r>
            <a:r>
              <a:rPr lang="pt-BR" altLang="pt-BR" sz="2700" dirty="0" err="1">
                <a:solidFill>
                  <a:schemeClr val="accent1">
                    <a:lumMod val="75000"/>
                  </a:schemeClr>
                </a:solidFill>
              </a:rPr>
              <a:t>strong</a:t>
            </a:r>
            <a:r>
              <a:rPr lang="pt-BR" altLang="pt-BR" sz="2700" dirty="0">
                <a:solidFill>
                  <a:schemeClr val="accent1">
                    <a:lumMod val="75000"/>
                  </a:schemeClr>
                </a:solidFill>
              </a:rPr>
              <a:t>&gt;</a:t>
            </a:r>
            <a:r>
              <a:rPr lang="pt-BR" altLang="pt-BR" sz="2700" b="1" dirty="0">
                <a:solidFill>
                  <a:schemeClr val="accent1">
                    <a:lumMod val="75000"/>
                  </a:schemeClr>
                </a:solidFill>
              </a:rPr>
              <a:t>OBRIGADA!!!</a:t>
            </a:r>
            <a:r>
              <a:rPr lang="pt-BR" altLang="pt-BR" sz="2700" dirty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pt-BR" altLang="pt-BR" sz="2700" dirty="0" err="1">
                <a:solidFill>
                  <a:schemeClr val="accent1">
                    <a:lumMod val="75000"/>
                  </a:schemeClr>
                </a:solidFill>
              </a:rPr>
              <a:t>strong</a:t>
            </a:r>
            <a:r>
              <a:rPr lang="pt-BR" altLang="pt-BR" sz="2700" dirty="0">
                <a:solidFill>
                  <a:schemeClr val="accent1">
                    <a:lumMod val="75000"/>
                  </a:schemeClr>
                </a:solidFill>
              </a:rPr>
              <a:t>&gt;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&lt;/p&gt;</a:t>
            </a:r>
          </a:p>
          <a:p>
            <a:pPr algn="ctr">
              <a:buClrTx/>
              <a:buFontTx/>
              <a:buNone/>
              <a:defRPr/>
            </a:pPr>
            <a:r>
              <a:rPr lang="pt-BR" altLang="pt-BR" sz="2700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Google Shape;49;p11"/>
          <p:cNvSpPr txBox="1"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0"/>
              </a:spcBef>
              <a:spcAft>
                <a:spcPct val="0"/>
              </a:spcAft>
            </a:pPr>
            <a:r>
              <a:rPr lang="pt-BR" altLang="pt-BR" sz="2100" dirty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 pitchFamily="34" charset="0"/>
              </a:rPr>
              <a:t>Vanessa Rodrigues|  Professora de TI </a:t>
            </a:r>
          </a:p>
          <a:p>
            <a:pPr marL="0" indent="0" eaLnBrk="1" hangingPunct="1">
              <a:spcAft>
                <a:spcPct val="0"/>
              </a:spcAft>
            </a:pPr>
            <a:r>
              <a:rPr lang="pt-BR" altLang="pt-BR" sz="2100" dirty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 pitchFamily="34" charset="0"/>
              </a:rPr>
              <a:t>Email: </a:t>
            </a:r>
            <a:r>
              <a:rPr lang="pt-BR" altLang="pt-BR" sz="2100" dirty="0">
                <a:solidFill>
                  <a:srgbClr val="3F3F3F"/>
                </a:solidFill>
                <a:latin typeface="Calibri" pitchFamily="34" charset="0"/>
                <a:cs typeface="Calibri" pitchFamily="34" charset="0"/>
                <a:sym typeface="Calibri" pitchFamily="34" charset="0"/>
                <a:hlinkClick r:id="rId3"/>
              </a:rPr>
              <a:t>vanessa.rdsilva@recife.pe.senac.br</a:t>
            </a:r>
            <a:endParaRPr lang="pt-BR" altLang="pt-BR" sz="2100" dirty="0">
              <a:solidFill>
                <a:srgbClr val="3F3F3F"/>
              </a:solidFill>
              <a:latin typeface="Calibri" pitchFamily="34" charset="0"/>
              <a:cs typeface="Calibri" pitchFamily="34" charset="0"/>
              <a:sym typeface="Calibri" pitchFamily="34" charset="0"/>
            </a:endParaRPr>
          </a:p>
          <a:p>
            <a:pPr marL="0" indent="0" eaLnBrk="1" hangingPunct="1">
              <a:spcAft>
                <a:spcPct val="0"/>
              </a:spcAft>
            </a:pPr>
            <a:endParaRPr lang="pt-BR" altLang="pt-BR" sz="3200" dirty="0">
              <a:solidFill>
                <a:srgbClr val="3F3F3F"/>
              </a:solidFill>
              <a:latin typeface="Calibri" pitchFamily="34" charset="0"/>
              <a:cs typeface="Calibri" pitchFamily="34" charset="0"/>
              <a:sym typeface="Calibri" pitchFamily="34" charset="0"/>
            </a:endParaRPr>
          </a:p>
        </p:txBody>
      </p:sp>
      <p:pic>
        <p:nvPicPr>
          <p:cNvPr id="78851" name="Picture 6" descr="Linkedi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09950" y="4348163"/>
            <a:ext cx="449263" cy="449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852" name="Retângulo 3"/>
          <p:cNvSpPr>
            <a:spLocks noChangeArrowheads="1"/>
          </p:cNvSpPr>
          <p:nvPr/>
        </p:nvSpPr>
        <p:spPr bwMode="auto">
          <a:xfrm>
            <a:off x="3927475" y="4398963"/>
            <a:ext cx="6511141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altLang="pt-BR" sz="1800" b="1" dirty="0">
                <a:hlinkClick r:id="rId5"/>
              </a:rPr>
              <a:t>https://www.linkedin.com/in/vanessa-rodrigues-developer</a:t>
            </a:r>
            <a:endParaRPr lang="pt-BR" altLang="pt-BR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/>
          <p:cNvSpPr txBox="1"/>
          <p:nvPr/>
        </p:nvSpPr>
        <p:spPr>
          <a:xfrm>
            <a:off x="2503971" y="522771"/>
            <a:ext cx="9515475" cy="5540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&lt;h1&gt;O pensamento Computacional? 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&lt;</a:t>
            </a:r>
            <a:r>
              <a:rPr lang="pt-BR" sz="30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Calibri"/>
                <a:cs typeface="Calibri"/>
                <a:sym typeface="Calibri"/>
              </a:rPr>
              <a:t>/h1&gt;</a:t>
            </a:r>
            <a:endParaRPr lang="pt-BR" sz="3000" b="1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0" name="Google Shape;197;p23"/>
          <p:cNvSpPr txBox="1">
            <a:spLocks noGrp="1"/>
          </p:cNvSpPr>
          <p:nvPr>
            <p:ph type="title"/>
          </p:nvPr>
        </p:nvSpPr>
        <p:spPr>
          <a:xfrm>
            <a:off x="1529120" y="1193734"/>
            <a:ext cx="7827000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lvl="0">
              <a:buSzPts val="3300"/>
            </a:pP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</a:rPr>
              <a:t>&lt;h2&gt;Pilares do pensamento computacional &lt;</a:t>
            </a:r>
            <a:r>
              <a:rPr lang="pt-BR" sz="2400" b="1" dirty="0">
                <a:solidFill>
                  <a:schemeClr val="accent1">
                    <a:lumMod val="75000"/>
                  </a:schemeClr>
                </a:solidFill>
                <a:ea typeface="Calibri"/>
                <a:cs typeface="Calibri"/>
                <a:sym typeface="Calibri"/>
              </a:rPr>
              <a:t>/h2&gt;</a:t>
            </a:r>
            <a:endParaRPr sz="2400" b="1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Google Shape;198;p23"/>
          <p:cNvSpPr txBox="1">
            <a:spLocks noGrp="1"/>
          </p:cNvSpPr>
          <p:nvPr>
            <p:ph type="body" idx="1"/>
          </p:nvPr>
        </p:nvSpPr>
        <p:spPr>
          <a:xfrm>
            <a:off x="490331" y="1857944"/>
            <a:ext cx="7036904" cy="4774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Krub"/>
                <a:cs typeface="Krub"/>
                <a:sym typeface="Krub"/>
              </a:rPr>
              <a:t>Decomposição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Envolve a decomposição do problema em partes menores e mais gerenciáveis.</a:t>
            </a:r>
            <a:endParaRPr sz="2000" b="0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  </a:t>
            </a:r>
            <a:endParaRPr sz="2000" b="1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  <a:ea typeface="Krub"/>
              <a:cs typeface="Krub"/>
              <a:sym typeface="Krub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Krub"/>
                <a:cs typeface="Krub"/>
                <a:sym typeface="Krub"/>
              </a:rPr>
              <a:t>Reconhecimento de padrões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Busca semelhanças entre o problema e outras soluções anteriores e também dentro do próprio problema.</a:t>
            </a:r>
            <a:endParaRPr sz="2000" b="0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  </a:t>
            </a:r>
            <a:endParaRPr sz="2000" b="1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  <a:ea typeface="Krub"/>
              <a:cs typeface="Krub"/>
              <a:sym typeface="Krub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Krub"/>
                <a:cs typeface="Krub"/>
                <a:sym typeface="Krub"/>
              </a:rPr>
              <a:t>Abstração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Concentra-se nas informações relevantes para o problema, ignorando detalhes que não são importantes.</a:t>
            </a:r>
            <a:endParaRPr sz="2000" b="0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  </a:t>
            </a:r>
            <a:endParaRPr sz="2000" b="1" i="0" u="none" strike="noStrike" cap="none" dirty="0">
              <a:solidFill>
                <a:schemeClr val="accent1">
                  <a:lumMod val="75000"/>
                </a:schemeClr>
              </a:solidFill>
              <a:latin typeface="+mj-lt"/>
              <a:ea typeface="Krub"/>
              <a:cs typeface="Krub"/>
              <a:sym typeface="Krub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1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Krub"/>
                <a:cs typeface="Krub"/>
                <a:sym typeface="Krub"/>
              </a:rPr>
              <a:t>Algoritmos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529"/>
              </a:buClr>
              <a:buSzPts val="1400"/>
              <a:buNone/>
            </a:pPr>
            <a:r>
              <a:rPr lang="pt-BR" sz="2000" b="0" i="0" u="none" strike="noStrike" cap="none" dirty="0">
                <a:solidFill>
                  <a:schemeClr val="accent1">
                    <a:lumMod val="75000"/>
                  </a:schemeClr>
                </a:solidFill>
                <a:latin typeface="+mj-lt"/>
                <a:ea typeface="Roboto"/>
                <a:cs typeface="Roboto"/>
                <a:sym typeface="Roboto"/>
              </a:rPr>
              <a:t>Desenvolvem uma solução passo a passo para o problema, incluindo as regras a serem seguidas para tal.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2" name="Google Shape;201;p23" descr="https://estacio.webaula.com.br/cursos/go0067/galeria/aula1/img/img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98365" y="2239616"/>
            <a:ext cx="5393635" cy="40021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1"/>
          <p:cNvSpPr>
            <a:spLocks noChangeArrowheads="1"/>
          </p:cNvSpPr>
          <p:nvPr/>
        </p:nvSpPr>
        <p:spPr bwMode="auto">
          <a:xfrm>
            <a:off x="463550" y="1365250"/>
            <a:ext cx="11144250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>
              <a:defRPr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</a:rPr>
              <a:t>A utilização do raciocínio lógico é tão comum e natural ao ser humano que nem percebemos.</a:t>
            </a:r>
          </a:p>
          <a:p>
            <a:pPr>
              <a:defRPr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</a:rPr>
              <a:t>Pense, por exemplo:</a:t>
            </a:r>
          </a:p>
          <a:p>
            <a:pPr>
              <a:defRPr/>
            </a:pPr>
            <a:endParaRPr lang="pt-BR" sz="36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defRPr/>
            </a:pPr>
            <a:r>
              <a:rPr lang="pt-BR" sz="3600" dirty="0">
                <a:solidFill>
                  <a:schemeClr val="accent1">
                    <a:lumMod val="75000"/>
                  </a:schemeClr>
                </a:solidFill>
              </a:rPr>
              <a:t>Quais são os passos necessários para passar por uma porta que está trancada?</a:t>
            </a:r>
          </a:p>
          <a:p>
            <a:pPr>
              <a:defRPr/>
            </a:pPr>
            <a:endParaRPr lang="pt-BR" sz="3600" dirty="0"/>
          </a:p>
        </p:txBody>
      </p:sp>
      <p:pic>
        <p:nvPicPr>
          <p:cNvPr id="20483" name="Picture 2" descr="Questionando Tudo (@Questionando_) / Твиттер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737725" y="4875213"/>
            <a:ext cx="1778000" cy="1776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Imagem 3" descr="https://senaiead.senai.br/sp/files_scorm/7348_2/img/aula-01/20017_MI_LogProg_u01_0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26300" y="1311275"/>
            <a:ext cx="4422775" cy="468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7" name="Picture 2"/>
          <p:cNvPicPr>
            <a:picLocks noChangeAspect="1" noChangeArrowheads="1"/>
          </p:cNvPicPr>
          <p:nvPr/>
        </p:nvPicPr>
        <p:blipFill>
          <a:blip r:embed="rId4"/>
          <a:srcRect l="24342" t="45471" r="25851" b="25723"/>
          <a:stretch>
            <a:fillRect/>
          </a:stretch>
        </p:blipFill>
        <p:spPr bwMode="auto">
          <a:xfrm>
            <a:off x="423863" y="2624138"/>
            <a:ext cx="6480175" cy="2106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Senac 01 202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B8D"/>
      </a:accent1>
      <a:accent2>
        <a:srgbClr val="F6921E"/>
      </a:accent2>
      <a:accent3>
        <a:srgbClr val="8C8C8C"/>
      </a:accent3>
      <a:accent4>
        <a:srgbClr val="FFC000"/>
      </a:accent4>
      <a:accent5>
        <a:srgbClr val="4472C4"/>
      </a:accent5>
      <a:accent6>
        <a:srgbClr val="A7B3AC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AD6575BD86F4B42AB721F2C85A136CD" ma:contentTypeVersion="9" ma:contentTypeDescription="Crie um novo documento." ma:contentTypeScope="" ma:versionID="415657b24cb4f11a1da906e5fffe5163">
  <xsd:schema xmlns:xsd="http://www.w3.org/2001/XMLSchema" xmlns:xs="http://www.w3.org/2001/XMLSchema" xmlns:p="http://schemas.microsoft.com/office/2006/metadata/properties" xmlns:ns3="343546c6-dabc-413c-9705-c3e7d08029e8" targetNamespace="http://schemas.microsoft.com/office/2006/metadata/properties" ma:root="true" ma:fieldsID="2023c569fface2d9435e66004cfb1e0b" ns3:_="">
    <xsd:import namespace="343546c6-dabc-413c-9705-c3e7d08029e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3546c6-dabc-413c-9705-c3e7d08029e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0988F9-E121-41B1-BD62-5365919A3C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3546c6-dabc-413c-9705-c3e7d08029e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9DDA49-928D-4F14-9A0F-5A421CF2B29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13711</TotalTime>
  <Words>3339</Words>
  <Application>Microsoft Office PowerPoint</Application>
  <PresentationFormat>Widescreen</PresentationFormat>
  <Paragraphs>482</Paragraphs>
  <Slides>65</Slides>
  <Notes>65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65</vt:i4>
      </vt:variant>
    </vt:vector>
  </HeadingPairs>
  <TitlesOfParts>
    <vt:vector size="72" baseType="lpstr">
      <vt:lpstr>Arial</vt:lpstr>
      <vt:lpstr>Calibri</vt:lpstr>
      <vt:lpstr>Courier New</vt:lpstr>
      <vt:lpstr>Roboto</vt:lpstr>
      <vt:lpstr>Symbol</vt:lpstr>
      <vt:lpstr>Times New Roman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&lt;h2&gt;Pilares do pensamento computacional &lt;/h2&gt;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Rosemere da Silva Coutinho</dc:creator>
  <cp:lastModifiedBy>Professor</cp:lastModifiedBy>
  <cp:revision>942</cp:revision>
  <dcterms:modified xsi:type="dcterms:W3CDTF">2023-08-18T14:53:50Z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0x0101006AD6575BD86F4B42AB721F2C85A136CD</vt:lpwstr>
  </property>
</Properties>
</file>